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  <p:sldMasterId id="2147483706" r:id="rId3"/>
  </p:sldMasterIdLst>
  <p:notesMasterIdLst>
    <p:notesMasterId r:id="rId47"/>
  </p:notesMasterIdLst>
  <p:handoutMasterIdLst>
    <p:handoutMasterId r:id="rId48"/>
  </p:handoutMasterIdLst>
  <p:sldIdLst>
    <p:sldId id="274" r:id="rId4"/>
    <p:sldId id="276" r:id="rId5"/>
    <p:sldId id="547" r:id="rId6"/>
    <p:sldId id="576" r:id="rId7"/>
    <p:sldId id="565" r:id="rId8"/>
    <p:sldId id="566" r:id="rId9"/>
    <p:sldId id="577" r:id="rId10"/>
    <p:sldId id="578" r:id="rId11"/>
    <p:sldId id="579" r:id="rId12"/>
    <p:sldId id="580" r:id="rId13"/>
    <p:sldId id="581" r:id="rId14"/>
    <p:sldId id="582" r:id="rId15"/>
    <p:sldId id="569" r:id="rId16"/>
    <p:sldId id="583" r:id="rId17"/>
    <p:sldId id="570" r:id="rId18"/>
    <p:sldId id="571" r:id="rId19"/>
    <p:sldId id="572" r:id="rId20"/>
    <p:sldId id="573" r:id="rId21"/>
    <p:sldId id="584" r:id="rId22"/>
    <p:sldId id="585" r:id="rId23"/>
    <p:sldId id="587" r:id="rId24"/>
    <p:sldId id="591" r:id="rId25"/>
    <p:sldId id="588" r:id="rId26"/>
    <p:sldId id="589" r:id="rId27"/>
    <p:sldId id="590" r:id="rId28"/>
    <p:sldId id="586" r:id="rId29"/>
    <p:sldId id="592" r:id="rId30"/>
    <p:sldId id="593" r:id="rId31"/>
    <p:sldId id="594" r:id="rId32"/>
    <p:sldId id="595" r:id="rId33"/>
    <p:sldId id="596" r:id="rId34"/>
    <p:sldId id="597" r:id="rId35"/>
    <p:sldId id="598" r:id="rId36"/>
    <p:sldId id="599" r:id="rId37"/>
    <p:sldId id="546" r:id="rId38"/>
    <p:sldId id="575" r:id="rId39"/>
    <p:sldId id="601" r:id="rId40"/>
    <p:sldId id="600" r:id="rId41"/>
    <p:sldId id="349" r:id="rId42"/>
    <p:sldId id="478" r:id="rId43"/>
    <p:sldId id="614" r:id="rId44"/>
    <p:sldId id="608" r:id="rId45"/>
    <p:sldId id="29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1. Introduction to Azure networking" id="{FC2D52DF-BFA0-48FD-8D18-4DA19DB1A01E}">
          <p14:sldIdLst>
            <p14:sldId id="547"/>
            <p14:sldId id="576"/>
            <p14:sldId id="565"/>
            <p14:sldId id="566"/>
            <p14:sldId id="577"/>
            <p14:sldId id="578"/>
            <p14:sldId id="579"/>
            <p14:sldId id="580"/>
            <p14:sldId id="581"/>
          </p14:sldIdLst>
        </p14:section>
        <p14:section name="2. Inter-site connectivity options" id="{92FA6449-E41F-4753-AAAA-D1766FC8F62E}">
          <p14:sldIdLst>
            <p14:sldId id="582"/>
            <p14:sldId id="569"/>
            <p14:sldId id="583"/>
            <p14:sldId id="570"/>
            <p14:sldId id="571"/>
            <p14:sldId id="572"/>
            <p14:sldId id="573"/>
            <p14:sldId id="584"/>
          </p14:sldIdLst>
        </p14:section>
        <p14:section name="3. DNS hosting in Azure" id="{FF6B0A1C-A8DC-42C3-96A6-A4956AA76A92}">
          <p14:sldIdLst>
            <p14:sldId id="585"/>
            <p14:sldId id="587"/>
            <p14:sldId id="591"/>
            <p14:sldId id="588"/>
            <p14:sldId id="589"/>
            <p14:sldId id="590"/>
          </p14:sldIdLst>
        </p14:section>
        <p14:section name="4. Virtual network traffic routing" id="{19C5FBCF-9F53-4F22-BE87-704DFBAA3EE1}">
          <p14:sldIdLst>
            <p14:sldId id="586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546"/>
            <p14:sldId id="575"/>
            <p14:sldId id="601"/>
            <p14:sldId id="600"/>
          </p14:sldIdLst>
        </p14:section>
        <p14:section name="Conclusion" id="{10E03AB1-9AA8-4E86-9A64-D741901E50A2}">
          <p14:sldIdLst>
            <p14:sldId id="349"/>
            <p14:sldId id="478"/>
            <p14:sldId id="614"/>
            <p14:sldId id="60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C8"/>
    <a:srgbClr val="D1D5DD"/>
    <a:srgbClr val="C4D7EA"/>
    <a:srgbClr val="234465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6" autoAdjust="0"/>
    <p:restoredTop sz="94620" autoAdjust="0"/>
  </p:normalViewPr>
  <p:slideViewPr>
    <p:cSldViewPr snapToGrid="0" showGuides="1">
      <p:cViewPr varScale="1">
        <p:scale>
          <a:sx n="85" d="100"/>
          <a:sy n="85" d="100"/>
        </p:scale>
        <p:origin x="427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22.8.2022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2022-08-21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79892" y="3310569"/>
            <a:ext cx="1915477" cy="2073028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185560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581396"/>
            <a:ext cx="2404872" cy="11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88793" y="2780199"/>
            <a:ext cx="2592030" cy="318194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53963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694614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986134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10986134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89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7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2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arning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442" y="519236"/>
            <a:ext cx="9509760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69806"/>
            <a:ext cx="9509602" cy="4326192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600"/>
              </a:spcAft>
              <a:buNone/>
              <a:defRPr sz="2200"/>
            </a:lvl1pPr>
            <a:lvl2pPr marL="401637" indent="-342900">
              <a:spcBef>
                <a:spcPts val="1800"/>
              </a:spcBef>
              <a:buFont typeface="+mj-lt"/>
              <a:buAutoNum type="alphaUcPeriod"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Confidential – For Training Purposes Only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41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5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971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905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4"/>
            <a:ext cx="10961783" cy="9283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21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367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4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2218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91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836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50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333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1713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4894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  <p:sldLayoutId id="2147483727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60591"/>
            <a:ext cx="847346" cy="4450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30728" y="6441416"/>
            <a:ext cx="251671" cy="2215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>
              <a:lnSpc>
                <a:spcPct val="90000"/>
              </a:lnSpc>
            </a:pPr>
            <a:fld id="{DC2F7041-B349-41E1-9410-B2256D05E940}" type="slidenum">
              <a:rPr lang="en-US" sz="1600" smtClean="0">
                <a:solidFill>
                  <a:srgbClr val="646569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1600" dirty="0">
              <a:solidFill>
                <a:srgbClr val="64656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1"/>
            <a:ext cx="12192000" cy="182880"/>
            <a:chOff x="0" y="-1"/>
            <a:chExt cx="12192000" cy="182880"/>
          </a:xfrm>
        </p:grpSpPr>
        <p:sp>
          <p:nvSpPr>
            <p:cNvPr id="8" name="Rectangle 7"/>
            <p:cNvSpPr/>
            <p:nvPr userDrawn="1"/>
          </p:nvSpPr>
          <p:spPr bwMode="ltGray">
            <a:xfrm>
              <a:off x="0" y="-1"/>
              <a:ext cx="12192000" cy="18288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10"/>
            <p:cNvSpPr/>
            <p:nvPr userDrawn="1"/>
          </p:nvSpPr>
          <p:spPr bwMode="ltGray">
            <a:xfrm>
              <a:off x="1456946" y="-1"/>
              <a:ext cx="10735054" cy="182880"/>
            </a:xfrm>
            <a:custGeom>
              <a:avLst/>
              <a:gdLst>
                <a:gd name="connsiteX0" fmla="*/ 0 w 10735054"/>
                <a:gd name="connsiteY0" fmla="*/ 0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0 w 10735054"/>
                <a:gd name="connsiteY4" fmla="*/ 0 h 182880"/>
                <a:gd name="connsiteX0" fmla="*/ 969264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9692640 w 10735054"/>
                <a:gd name="connsiteY4" fmla="*/ 9144 h 182880"/>
                <a:gd name="connsiteX0" fmla="*/ 745236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7452360 w 10735054"/>
                <a:gd name="connsiteY4" fmla="*/ 9144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5054" h="182880">
                  <a:moveTo>
                    <a:pt x="7452360" y="9144"/>
                  </a:moveTo>
                  <a:lnTo>
                    <a:pt x="10735054" y="0"/>
                  </a:lnTo>
                  <a:lnTo>
                    <a:pt x="10735054" y="182880"/>
                  </a:lnTo>
                  <a:lnTo>
                    <a:pt x="0" y="182880"/>
                  </a:lnTo>
                  <a:lnTo>
                    <a:pt x="7452360" y="9144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5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78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99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94.png"/><Relationship Id="rId21" Type="http://schemas.openxmlformats.org/officeDocument/2006/relationships/image" Target="../media/image103.png"/><Relationship Id="rId7" Type="http://schemas.openxmlformats.org/officeDocument/2006/relationships/image" Target="../media/image96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98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95.png"/><Relationship Id="rId15" Type="http://schemas.openxmlformats.org/officeDocument/2006/relationships/image" Target="../media/image100.jpeg"/><Relationship Id="rId23" Type="http://schemas.openxmlformats.org/officeDocument/2006/relationships/image" Target="../media/image104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102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97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746" y="902212"/>
            <a:ext cx="3803541" cy="569306"/>
          </a:xfrm>
        </p:spPr>
        <p:txBody>
          <a:bodyPr>
            <a:normAutofit lnSpcReduction="10000"/>
          </a:bodyPr>
          <a:lstStyle/>
          <a:p>
            <a:r>
              <a:rPr lang="en-US" sz="3400" dirty="0">
                <a:solidFill>
                  <a:srgbClr val="234465"/>
                </a:solidFill>
              </a:rPr>
              <a:t>Lecture 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66" y="120328"/>
            <a:ext cx="10965303" cy="766858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Cloud networking with Microsoft Azu</a:t>
            </a:r>
            <a:r>
              <a:rPr lang="en-US" dirty="0"/>
              <a:t>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98B49-E28E-42E9-BDE3-A650141D0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350" y="1805302"/>
            <a:ext cx="5827299" cy="27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DD073-F7FC-4772-A197-30C4B96A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869E-90D8-48B4-AC56-79451B9B9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B86D7E-AD27-4C2B-B1C2-0E14449C4F20}"/>
              </a:ext>
            </a:extLst>
          </p:cNvPr>
          <p:cNvSpPr txBox="1">
            <a:spLocks/>
          </p:cNvSpPr>
          <p:nvPr/>
        </p:nvSpPr>
        <p:spPr>
          <a:xfrm>
            <a:off x="190405" y="1241397"/>
            <a:ext cx="11801455" cy="2008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700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/>
            <a:r>
              <a:rPr lang="en-US" dirty="0"/>
              <a:t>Security groups have default inbound and outbound rules and you can add custom ones  </a:t>
            </a:r>
          </a:p>
          <a:p>
            <a:pPr marL="341313" indent="-341313"/>
            <a:r>
              <a:rPr lang="en-US" dirty="0"/>
              <a:t>Rules are processed in priority order. The lower the number, the higher the priority</a:t>
            </a:r>
          </a:p>
          <a:p>
            <a:pPr marL="341313" indent="-341313"/>
            <a:r>
              <a:rPr lang="en-US" dirty="0"/>
              <a:t>To match a traffic, specify port, protocol, source and destination</a:t>
            </a:r>
          </a:p>
          <a:p>
            <a:pPr marL="341313" indent="-341313"/>
            <a:r>
              <a:rPr lang="en-US" dirty="0"/>
              <a:t>After the traffic is matched, an action is applied (allow or deny) and then </a:t>
            </a:r>
            <a:r>
              <a:rPr lang="en-US" u="sng" dirty="0"/>
              <a:t>processing stops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44BED-DFA6-4704-A15A-6A255E01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97" y="3326374"/>
            <a:ext cx="8793436" cy="3259915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92689198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DD073-F7FC-4772-A197-30C4B96A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 effective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869E-90D8-48B4-AC56-79451B9B9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B86D7E-AD27-4C2B-B1C2-0E14449C4F20}"/>
              </a:ext>
            </a:extLst>
          </p:cNvPr>
          <p:cNvSpPr txBox="1">
            <a:spLocks/>
          </p:cNvSpPr>
          <p:nvPr/>
        </p:nvSpPr>
        <p:spPr>
          <a:xfrm>
            <a:off x="190405" y="1241398"/>
            <a:ext cx="11862048" cy="142560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/>
            <a:r>
              <a:rPr lang="en-US" sz="2600" dirty="0"/>
              <a:t>NSGs are evaluated independently for the subnet and NIC </a:t>
            </a:r>
          </a:p>
          <a:p>
            <a:pPr marL="341313" indent="-341313"/>
            <a:r>
              <a:rPr lang="en-US" sz="2600" dirty="0"/>
              <a:t>Use the Effective Rules link if you are not sure which security rules are being applied</a:t>
            </a:r>
          </a:p>
        </p:txBody>
      </p:sp>
      <p:pic>
        <p:nvPicPr>
          <p:cNvPr id="9" name="Picture 8" descr="A NSG is shown controlling traffic to a subnet. Inside the subnet another NSG is shown controlling traffic to a virtual machine NIC. ">
            <a:extLst>
              <a:ext uri="{FF2B5EF4-FFF2-40B4-BE49-F238E27FC236}">
                <a16:creationId xmlns:a16="http://schemas.microsoft.com/office/drawing/2014/main" id="{9EE5FC8D-EC7D-4080-9BEE-3CF9DAACB4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341" y="2993850"/>
            <a:ext cx="4883318" cy="3303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7707688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DA6F1-1B3E-4FA6-8F0D-37B752C0B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Inter-site connectivity options</a:t>
            </a:r>
          </a:p>
        </p:txBody>
      </p:sp>
    </p:spTree>
    <p:extLst>
      <p:ext uri="{BB962C8B-B14F-4D97-AF65-F5344CB8AC3E}">
        <p14:creationId xmlns:p14="http://schemas.microsoft.com/office/powerpoint/2010/main" val="3330135105"/>
      </p:ext>
    </p:extLst>
  </p:cSld>
  <p:clrMapOvr>
    <a:masterClrMapping/>
  </p:clrMapOvr>
  <p:transition spd="slow" advClick="0" advTm="5000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 peering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6694" y="1268603"/>
            <a:ext cx="12192000" cy="2113882"/>
          </a:xfrm>
        </p:spPr>
        <p:txBody>
          <a:bodyPr>
            <a:normAutofit/>
          </a:bodyPr>
          <a:lstStyle/>
          <a:p>
            <a:pPr marL="401638" indent="-401638"/>
            <a:r>
              <a:rPr lang="en-US" sz="3200" dirty="0"/>
              <a:t>VNet peering connects two Azure virtual networks </a:t>
            </a:r>
          </a:p>
          <a:p>
            <a:pPr marL="401638" indent="-401638"/>
            <a:r>
              <a:rPr lang="en-US" sz="3200" dirty="0"/>
              <a:t>Peered networks use the Azure backbone for privacy and isolation</a:t>
            </a:r>
          </a:p>
          <a:p>
            <a:pPr marL="401638" indent="-401638"/>
            <a:r>
              <a:rPr lang="en-US" sz="3200" dirty="0"/>
              <a:t>Easy to setup, seamless data transfer and great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313279-8329-48F1-9B4C-3002A5B287DB}"/>
              </a:ext>
            </a:extLst>
          </p:cNvPr>
          <p:cNvSpPr txBox="1"/>
          <p:nvPr/>
        </p:nvSpPr>
        <p:spPr>
          <a:xfrm>
            <a:off x="800897" y="3705257"/>
            <a:ext cx="3945617" cy="2369596"/>
          </a:xfrm>
          <a:prstGeom prst="rect">
            <a:avLst/>
          </a:prstGeom>
          <a:solidFill>
            <a:srgbClr val="F4F5F7">
              <a:lumMod val="75000"/>
              <a:alpha val="15000"/>
            </a:srgbClr>
          </a:solidFill>
          <a:ln w="12700">
            <a:solidFill>
              <a:srgbClr val="234465">
                <a:lumMod val="75000"/>
              </a:srgb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VNet1--Sofia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(10.1.0.0/16)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71CC7-92DA-40BC-853B-64426A68A3CB}"/>
              </a:ext>
            </a:extLst>
          </p:cNvPr>
          <p:cNvGrpSpPr/>
          <p:nvPr/>
        </p:nvGrpSpPr>
        <p:grpSpPr>
          <a:xfrm>
            <a:off x="933827" y="5221288"/>
            <a:ext cx="3472919" cy="693166"/>
            <a:chOff x="6583680" y="779170"/>
            <a:chExt cx="3714716" cy="69316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019765F-F85B-45D1-B953-D7E969DA0FEF}"/>
                </a:ext>
              </a:extLst>
            </p:cNvPr>
            <p:cNvSpPr/>
            <p:nvPr/>
          </p:nvSpPr>
          <p:spPr>
            <a:xfrm>
              <a:off x="6583680" y="779170"/>
              <a:ext cx="3714716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38CFE-A560-4F74-82F3-7EDAAC94A3BF}"/>
                </a:ext>
              </a:extLst>
            </p:cNvPr>
            <p:cNvSpPr txBox="1"/>
            <p:nvPr/>
          </p:nvSpPr>
          <p:spPr>
            <a:xfrm>
              <a:off x="6718918" y="957973"/>
              <a:ext cx="2475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Subnet2: 10.1.2.0/24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6738D1F-BAF4-47A5-A98B-4B8B8FD825F1}"/>
              </a:ext>
            </a:extLst>
          </p:cNvPr>
          <p:cNvSpPr txBox="1"/>
          <p:nvPr/>
        </p:nvSpPr>
        <p:spPr>
          <a:xfrm>
            <a:off x="7224790" y="4186339"/>
            <a:ext cx="4243175" cy="1423311"/>
          </a:xfrm>
          <a:prstGeom prst="rect">
            <a:avLst/>
          </a:prstGeom>
          <a:solidFill>
            <a:srgbClr val="F4F5F7">
              <a:lumMod val="75000"/>
              <a:alpha val="15000"/>
            </a:srgbClr>
          </a:solidFill>
          <a:ln w="12700">
            <a:solidFill>
              <a:srgbClr val="234465">
                <a:lumMod val="75000"/>
              </a:srgb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VNet2--Paris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 (10.2.0.0/16)</a:t>
            </a: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285750" marR="0" lvl="0" indent="-28575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99B24E-0F5B-4701-9DE9-DF79DFCC62AA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4746514" y="4890055"/>
            <a:ext cx="2478276" cy="794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33CAB6-6E05-42A4-945B-C6D188E0A3F7}"/>
              </a:ext>
            </a:extLst>
          </p:cNvPr>
          <p:cNvSpPr txBox="1"/>
          <p:nvPr/>
        </p:nvSpPr>
        <p:spPr>
          <a:xfrm>
            <a:off x="5429659" y="4293945"/>
            <a:ext cx="1235238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Peering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2DFAB9-7ED6-4C3C-824C-371AE4745198}"/>
              </a:ext>
            </a:extLst>
          </p:cNvPr>
          <p:cNvGrpSpPr/>
          <p:nvPr/>
        </p:nvGrpSpPr>
        <p:grpSpPr>
          <a:xfrm>
            <a:off x="933827" y="4379171"/>
            <a:ext cx="3472920" cy="693166"/>
            <a:chOff x="1767529" y="1890574"/>
            <a:chExt cx="3714716" cy="69316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D36552A-5EE6-4A7B-BAE1-CF29A1D86F5E}"/>
                </a:ext>
              </a:extLst>
            </p:cNvPr>
            <p:cNvSpPr/>
            <p:nvPr/>
          </p:nvSpPr>
          <p:spPr>
            <a:xfrm>
              <a:off x="1767529" y="1890574"/>
              <a:ext cx="3714716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AF3ED7-18C8-48AF-936F-CEDE7E176857}"/>
                </a:ext>
              </a:extLst>
            </p:cNvPr>
            <p:cNvSpPr txBox="1"/>
            <p:nvPr/>
          </p:nvSpPr>
          <p:spPr>
            <a:xfrm>
              <a:off x="1835563" y="2005995"/>
              <a:ext cx="2475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Subnet1: 10.1.1.0/24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820B6D-7581-4CE7-B8A7-C74A5D4D7153}"/>
              </a:ext>
            </a:extLst>
          </p:cNvPr>
          <p:cNvGrpSpPr/>
          <p:nvPr/>
        </p:nvGrpSpPr>
        <p:grpSpPr>
          <a:xfrm>
            <a:off x="7340241" y="4751885"/>
            <a:ext cx="3714716" cy="693166"/>
            <a:chOff x="10093891" y="2497384"/>
            <a:chExt cx="3714716" cy="6931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0223BAE-5417-497C-9943-856F0774C5B4}"/>
                </a:ext>
              </a:extLst>
            </p:cNvPr>
            <p:cNvSpPr/>
            <p:nvPr/>
          </p:nvSpPr>
          <p:spPr>
            <a:xfrm>
              <a:off x="10093891" y="2497384"/>
              <a:ext cx="3714716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D2329-F51A-43F5-8C5E-7F70AEA38C87}"/>
                </a:ext>
              </a:extLst>
            </p:cNvPr>
            <p:cNvSpPr txBox="1"/>
            <p:nvPr/>
          </p:nvSpPr>
          <p:spPr>
            <a:xfrm>
              <a:off x="10185541" y="2636506"/>
              <a:ext cx="2475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Subnet1: 10.2.1.0/24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18465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 gateway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8" y="1195388"/>
            <a:ext cx="12094029" cy="5202237"/>
          </a:xfrm>
        </p:spPr>
        <p:txBody>
          <a:bodyPr>
            <a:normAutofit/>
          </a:bodyPr>
          <a:lstStyle/>
          <a:p>
            <a:r>
              <a:rPr lang="en-US" sz="3200" dirty="0"/>
              <a:t>Used to send encrypted traffic between Azure and on-premise</a:t>
            </a:r>
          </a:p>
          <a:p>
            <a:r>
              <a:rPr lang="en-US" sz="3200" dirty="0"/>
              <a:t>Can also create tunnels between Azure virtual networks</a:t>
            </a:r>
          </a:p>
          <a:p>
            <a:r>
              <a:rPr lang="en-US" sz="3200" dirty="0"/>
              <a:t>Can accept multiple connections</a:t>
            </a:r>
          </a:p>
          <a:p>
            <a:r>
              <a:rPr lang="en-US" sz="3200" dirty="0"/>
              <a:t>Each VNet can have only one VPN gateway</a:t>
            </a:r>
          </a:p>
          <a:p>
            <a:r>
              <a:rPr lang="en-US" sz="3200" dirty="0"/>
              <a:t>Special VNet subnet is required before creating the VPN gateway</a:t>
            </a:r>
          </a:p>
          <a:p>
            <a:r>
              <a:rPr lang="en-US" sz="3200" dirty="0"/>
              <a:t>Different connection topology diagrams are supported</a:t>
            </a:r>
            <a:br>
              <a:rPr lang="en-US" sz="3200" dirty="0"/>
            </a:br>
            <a:r>
              <a:rPr lang="en-US" sz="3200" dirty="0"/>
              <a:t>(next slides)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77943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828DDE-7369-4BFC-9C9F-0C3822CC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48" y="78979"/>
            <a:ext cx="9617624" cy="882654"/>
          </a:xfrm>
        </p:spPr>
        <p:txBody>
          <a:bodyPr>
            <a:normAutofit/>
          </a:bodyPr>
          <a:lstStyle/>
          <a:p>
            <a:r>
              <a:rPr lang="en-US" sz="3600" dirty="0"/>
              <a:t>Site-to-Site (IPsec/IKE VPN tunnel)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74FE-92DB-421B-BBF3-86C294347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6986E-40BA-4785-9E57-81C6A649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" y="2380929"/>
            <a:ext cx="10887127" cy="28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70089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828DDE-7369-4BFC-9C9F-0C3822CC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617624" cy="882654"/>
          </a:xfrm>
        </p:spPr>
        <p:txBody>
          <a:bodyPr>
            <a:normAutofit/>
          </a:bodyPr>
          <a:lstStyle/>
          <a:p>
            <a:r>
              <a:rPr lang="en-US" sz="3600" dirty="0"/>
              <a:t>Multi-Site (IPsec/IKE VPN tunnel)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74FE-92DB-421B-BBF3-86C294347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F47A5-8C71-4209-9D4F-3FF0059D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9" y="1919694"/>
            <a:ext cx="10379530" cy="42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16348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828DDE-7369-4BFC-9C9F-0C3822CC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617624" cy="882654"/>
          </a:xfrm>
        </p:spPr>
        <p:txBody>
          <a:bodyPr>
            <a:normAutofit/>
          </a:bodyPr>
          <a:lstStyle/>
          <a:p>
            <a:r>
              <a:rPr lang="en-US" dirty="0"/>
              <a:t>Point-to-Site (VPN over IKEv2 or SSTP)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74FE-92DB-421B-BBF3-86C294347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07179-A75F-4DE1-9D60-CE04558F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98" y="1459131"/>
            <a:ext cx="8869947" cy="45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66354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828DDE-7369-4BFC-9C9F-0C3822CC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" y="111635"/>
            <a:ext cx="9617624" cy="882654"/>
          </a:xfrm>
        </p:spPr>
        <p:txBody>
          <a:bodyPr>
            <a:normAutofit/>
          </a:bodyPr>
          <a:lstStyle/>
          <a:p>
            <a:r>
              <a:rPr lang="en-US" sz="3500" dirty="0"/>
              <a:t>VNet-to-VNet connections (IPsec/IKE VPN tunnel)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74FE-92DB-421B-BBF3-86C294347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361DF-E875-48AC-8BC5-AF94F2D8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04" y="2205959"/>
            <a:ext cx="11108871" cy="26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36460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828DDE-7369-4BFC-9C9F-0C3822CC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" y="111635"/>
            <a:ext cx="9617624" cy="882654"/>
          </a:xfrm>
        </p:spPr>
        <p:txBody>
          <a:bodyPr>
            <a:normAutofit/>
          </a:bodyPr>
          <a:lstStyle/>
          <a:p>
            <a:r>
              <a:rPr lang="en-US" sz="3500" dirty="0"/>
              <a:t>ExpressRoute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74FE-92DB-421B-BBF3-86C294347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42F43-EBA4-4BFE-A4F5-BC9CE074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68" y="2693623"/>
            <a:ext cx="8009263" cy="3798709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54BAA22-FA7C-4D22-952E-130206311A23}"/>
              </a:ext>
            </a:extLst>
          </p:cNvPr>
          <p:cNvSpPr txBox="1">
            <a:spLocks/>
          </p:cNvSpPr>
          <p:nvPr/>
        </p:nvSpPr>
        <p:spPr>
          <a:xfrm>
            <a:off x="142038" y="1195388"/>
            <a:ext cx="11786029" cy="1498235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Let's you extend your on-premises networks into the Microsoft cloud </a:t>
            </a:r>
            <a:br>
              <a:rPr lang="en-US" sz="3200" dirty="0"/>
            </a:br>
            <a:r>
              <a:rPr lang="en-US" sz="3200" dirty="0"/>
              <a:t>over a private connection</a:t>
            </a:r>
          </a:p>
          <a:p>
            <a:r>
              <a:rPr lang="en-US" sz="3200" dirty="0"/>
              <a:t>Facilitated by a connectivity provider </a:t>
            </a:r>
          </a:p>
        </p:txBody>
      </p:sp>
    </p:spTree>
    <p:extLst>
      <p:ext uri="{BB962C8B-B14F-4D97-AF65-F5344CB8AC3E}">
        <p14:creationId xmlns:p14="http://schemas.microsoft.com/office/powerpoint/2010/main" val="924804067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33339" y="1239465"/>
            <a:ext cx="9243225" cy="4918359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Introduction to Azure networking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Inter-site connectivity options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DNS hosting in Azure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Virtual network traffic routing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Demonstration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DA6F1-1B3E-4FA6-8F0D-37B752C0B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DNS hosting in Azure</a:t>
            </a:r>
          </a:p>
        </p:txBody>
      </p:sp>
    </p:spTree>
    <p:extLst>
      <p:ext uri="{BB962C8B-B14F-4D97-AF65-F5344CB8AC3E}">
        <p14:creationId xmlns:p14="http://schemas.microsoft.com/office/powerpoint/2010/main" val="3177171077"/>
      </p:ext>
    </p:extLst>
  </p:cSld>
  <p:clrMapOvr>
    <a:masterClrMapping/>
  </p:clrMapOvr>
  <p:transition spd="slow" advClick="0" advTm="5000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Remembering how DNS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66901-F91E-403E-9F7C-E3700F42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75" y="1410159"/>
            <a:ext cx="7945511" cy="491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FA292-51FC-44BF-95E5-238D11D6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537" y="4414433"/>
            <a:ext cx="2578150" cy="198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167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95388"/>
            <a:ext cx="11926940" cy="2572382"/>
          </a:xfrm>
        </p:spPr>
        <p:txBody>
          <a:bodyPr>
            <a:normAutofit fontScale="40000" lnSpcReduction="20000"/>
          </a:bodyPr>
          <a:lstStyle/>
          <a:p>
            <a:pPr marL="341313" indent="-341313"/>
            <a:r>
              <a:rPr lang="en-US" sz="6000" dirty="0"/>
              <a:t>Azure offers a DNS service where you can host your DNS zones</a:t>
            </a:r>
          </a:p>
          <a:p>
            <a:pPr marL="341313" indent="-341313"/>
            <a:r>
              <a:rPr lang="en-US" sz="6000" dirty="0"/>
              <a:t>You do not have to own the domain to create a DNS zone with that domain name in Azure</a:t>
            </a:r>
          </a:p>
          <a:p>
            <a:pPr marL="341313" indent="-341313"/>
            <a:r>
              <a:rPr lang="en-US" sz="6000" dirty="0"/>
              <a:t>But…if you want the records in your domain to be resolved by everyone in Internet, then:</a:t>
            </a:r>
          </a:p>
          <a:p>
            <a:pPr marL="573088" lvl="1" indent="-212725"/>
            <a:r>
              <a:rPr lang="en-US" sz="5000" dirty="0"/>
              <a:t>You must own the domain</a:t>
            </a:r>
          </a:p>
          <a:p>
            <a:pPr marL="573088" lvl="1" indent="-212725"/>
            <a:r>
              <a:rPr lang="en-US" sz="5000" dirty="0"/>
              <a:t>You must change the name servers in your domain register to point to your Azure DNS zone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B620-5DEB-49D5-A63F-BAE26E5A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51" y="3624550"/>
            <a:ext cx="9644097" cy="2980062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FED8B0-F5CE-424A-89E4-0D9D7A02C487}"/>
              </a:ext>
            </a:extLst>
          </p:cNvPr>
          <p:cNvSpPr/>
          <p:nvPr/>
        </p:nvSpPr>
        <p:spPr>
          <a:xfrm>
            <a:off x="1425974" y="4395731"/>
            <a:ext cx="606638" cy="27610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1916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delegation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95388"/>
            <a:ext cx="11926940" cy="1415610"/>
          </a:xfrm>
        </p:spPr>
        <p:txBody>
          <a:bodyPr>
            <a:normAutofit/>
          </a:bodyPr>
          <a:lstStyle/>
          <a:p>
            <a:pPr marL="341313" indent="-341313"/>
            <a:r>
              <a:rPr lang="en-US" sz="2800" dirty="0"/>
              <a:t>For DNS queries to a domain to reach Azure DNS, the domain must be </a:t>
            </a:r>
            <a:br>
              <a:rPr lang="en-US" sz="2800" dirty="0"/>
            </a:br>
            <a:r>
              <a:rPr lang="en-US" sz="2800" dirty="0"/>
              <a:t>delegated to Azure DNS from the parent </a:t>
            </a:r>
            <a:br>
              <a:rPr lang="en-US" sz="3200" dirty="0"/>
            </a:br>
            <a:r>
              <a:rPr lang="en-US" sz="2600" dirty="0"/>
              <a:t>(point the name servers to the “child”, hosting the zone)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62D7E-08B7-438D-BC06-0CBEA642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68" y="2682449"/>
            <a:ext cx="4037682" cy="39900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430E6-DAB0-40D3-B3FF-82A2A861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024" y="4720700"/>
            <a:ext cx="2372005" cy="19518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08430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record sets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89822"/>
            <a:ext cx="11926940" cy="4594033"/>
          </a:xfrm>
        </p:spPr>
        <p:txBody>
          <a:bodyPr>
            <a:normAutofit fontScale="47500" lnSpcReduction="20000"/>
          </a:bodyPr>
          <a:lstStyle/>
          <a:p>
            <a:r>
              <a:rPr lang="en-US" sz="4800" dirty="0"/>
              <a:t>Inside a DNS zone, you create DNS records</a:t>
            </a:r>
          </a:p>
          <a:p>
            <a:r>
              <a:rPr lang="en-US" sz="4800" dirty="0"/>
              <a:t>Some examples of common DNS records: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pPr marL="24448" indent="-273050"/>
            <a:r>
              <a:rPr lang="en-US" sz="4800" dirty="0"/>
              <a:t>In Azure, DNS records are created in </a:t>
            </a:r>
            <a:r>
              <a:rPr lang="en-US" sz="4800" u="sng" dirty="0"/>
              <a:t>record sets</a:t>
            </a:r>
            <a:r>
              <a:rPr lang="en-US" sz="4800" dirty="0"/>
              <a:t> (inside a zone)</a:t>
            </a:r>
          </a:p>
          <a:p>
            <a:pPr marL="24448" indent="-273050"/>
            <a:r>
              <a:rPr lang="en-US" sz="4800" dirty="0"/>
              <a:t>A record set is collection of DNS records which have the same name and are of the same type:</a:t>
            </a:r>
          </a:p>
          <a:p>
            <a:pPr marL="287338" indent="0">
              <a:buNone/>
            </a:pPr>
            <a:r>
              <a:rPr lang="en-US" sz="4800" dirty="0"/>
              <a:t>(although most record sets contain a single record)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5B9FD0-3754-4914-8816-20855CEF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407" y="5672938"/>
            <a:ext cx="6452755" cy="878674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AC1C3A-4C5F-4CA9-9F4F-13C83A4DE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125908"/>
              </p:ext>
            </p:extLst>
          </p:nvPr>
        </p:nvGraphicFramePr>
        <p:xfrm>
          <a:off x="682582" y="2207783"/>
          <a:ext cx="10086406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64201">
                  <a:extLst>
                    <a:ext uri="{9D8B030D-6E8A-4147-A177-3AD203B41FA5}">
                      <a16:colId xmlns:a16="http://schemas.microsoft.com/office/drawing/2014/main" val="3612543839"/>
                    </a:ext>
                  </a:extLst>
                </a:gridCol>
                <a:gridCol w="5022205">
                  <a:extLst>
                    <a:ext uri="{9D8B030D-6E8A-4147-A177-3AD203B41FA5}">
                      <a16:colId xmlns:a16="http://schemas.microsoft.com/office/drawing/2014/main" val="2173184649"/>
                    </a:ext>
                  </a:extLst>
                </a:gridCol>
              </a:tblGrid>
              <a:tr h="569571">
                <a:tc>
                  <a:txBody>
                    <a:bodyPr/>
                    <a:lstStyle/>
                    <a:p>
                      <a:r>
                        <a:rPr lang="en-US" sz="1600" b="1" dirty="0"/>
                        <a:t>A</a:t>
                      </a:r>
                      <a:r>
                        <a:rPr lang="en-US" sz="1600" dirty="0"/>
                        <a:t>: a name which points to an IPv4 address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SRV</a:t>
                      </a:r>
                      <a:r>
                        <a:rPr lang="en-US" sz="1600" dirty="0"/>
                        <a:t>: used for service discovery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037642"/>
                  </a:ext>
                </a:extLst>
              </a:tr>
              <a:tr h="569571"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1600" b="1" kern="1200" dirty="0"/>
                        <a:t>CNAME</a:t>
                      </a:r>
                      <a:r>
                        <a:rPr lang="en-US" sz="1600" kern="1200" dirty="0"/>
                        <a:t> (alias): a name which points to another name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NS</a:t>
                      </a:r>
                      <a:r>
                        <a:rPr lang="en-US" sz="1600" dirty="0"/>
                        <a:t>: shows which are the name servers for the zone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662433"/>
                  </a:ext>
                </a:extLst>
              </a:tr>
              <a:tr h="569571"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MX</a:t>
                      </a:r>
                      <a:r>
                        <a:rPr lang="en-US" sz="1600" dirty="0"/>
                        <a:t>: shows who is the mail server for that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SOA</a:t>
                      </a:r>
                      <a:r>
                        <a:rPr lang="en-US" sz="1600" dirty="0"/>
                        <a:t>: contains administrative information about the zone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3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51140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DNS zones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89822"/>
            <a:ext cx="11926940" cy="5260554"/>
          </a:xfrm>
        </p:spPr>
        <p:txBody>
          <a:bodyPr>
            <a:normAutofit/>
          </a:bodyPr>
          <a:lstStyle/>
          <a:p>
            <a:r>
              <a:rPr lang="en-US" sz="2800" dirty="0"/>
              <a:t>Private DNS zones provide name resolution in virtual networks without the </a:t>
            </a:r>
            <a:br>
              <a:rPr lang="en-US" sz="2800" dirty="0"/>
            </a:br>
            <a:r>
              <a:rPr lang="en-US" sz="2800" dirty="0"/>
              <a:t>need to add a custom DNS solution</a:t>
            </a:r>
          </a:p>
          <a:p>
            <a:r>
              <a:rPr lang="en-US" sz="2800" dirty="0"/>
              <a:t>Not accessible over the Internet</a:t>
            </a:r>
          </a:p>
          <a:p>
            <a:r>
              <a:rPr lang="en-US" sz="2800" dirty="0"/>
              <a:t>Capabilities and benefits:</a:t>
            </a:r>
          </a:p>
          <a:p>
            <a:pPr marL="798513" lvl="1" indent="-304800"/>
            <a:r>
              <a:rPr lang="en-US" sz="2000" dirty="0"/>
              <a:t>All common DNS records types are supported</a:t>
            </a:r>
          </a:p>
          <a:p>
            <a:pPr marL="798513" lvl="1" indent="-304800"/>
            <a:r>
              <a:rPr lang="en-US" sz="2000" dirty="0"/>
              <a:t>Hostname resolution </a:t>
            </a:r>
            <a:r>
              <a:rPr lang="en-US" sz="2000" u="sng" dirty="0"/>
              <a:t>between</a:t>
            </a:r>
            <a:r>
              <a:rPr lang="en-US" sz="2000" dirty="0"/>
              <a:t> virtual networks</a:t>
            </a:r>
          </a:p>
          <a:p>
            <a:pPr marL="798513" lvl="1" indent="-304800"/>
            <a:r>
              <a:rPr lang="en-US" sz="2000" dirty="0"/>
              <a:t>Automatic hostname record management</a:t>
            </a:r>
          </a:p>
          <a:p>
            <a:pPr marL="798513" lvl="1" indent="-304800"/>
            <a:r>
              <a:rPr lang="en-US" sz="2000" dirty="0"/>
              <a:t>Available in all Azure regions</a:t>
            </a:r>
          </a:p>
          <a:p>
            <a:r>
              <a:rPr lang="en-US" sz="2800" dirty="0"/>
              <a:t>When you create a Private DNS zone, you have to link it with one or more </a:t>
            </a:r>
            <a:br>
              <a:rPr lang="en-US" sz="2800" dirty="0"/>
            </a:br>
            <a:r>
              <a:rPr lang="en-US" sz="2800" dirty="0"/>
              <a:t>virtual networks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BBDF2-D535-4363-8CE7-49725B76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467" y="2405861"/>
            <a:ext cx="3941059" cy="26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18197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DA6F1-1B3E-4FA6-8F0D-37B752C0B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Virtual network traffic routing</a:t>
            </a:r>
          </a:p>
        </p:txBody>
      </p:sp>
    </p:spTree>
    <p:extLst>
      <p:ext uri="{BB962C8B-B14F-4D97-AF65-F5344CB8AC3E}">
        <p14:creationId xmlns:p14="http://schemas.microsoft.com/office/powerpoint/2010/main" val="119477942"/>
      </p:ext>
    </p:extLst>
  </p:cSld>
  <p:clrMapOvr>
    <a:masterClrMapping/>
  </p:clrMapOvr>
  <p:transition spd="slow" advClick="0" advTm="5000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routes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89822"/>
            <a:ext cx="11926940" cy="5260554"/>
          </a:xfrm>
        </p:spPr>
        <p:txBody>
          <a:bodyPr>
            <a:normAutofit/>
          </a:bodyPr>
          <a:lstStyle/>
          <a:p>
            <a:r>
              <a:rPr lang="en-US" dirty="0"/>
              <a:t>System routes direct network traffic between virtual machines, on-premises networks and the Internet: </a:t>
            </a:r>
          </a:p>
          <a:p>
            <a:pPr marL="801688" lvl="1" indent="-273050"/>
            <a:r>
              <a:rPr lang="en-US" sz="2200" dirty="0"/>
              <a:t>Traffic between VMs in the same subnet</a:t>
            </a:r>
          </a:p>
          <a:p>
            <a:pPr marL="801688" lvl="1" indent="-273050"/>
            <a:r>
              <a:rPr lang="en-US" sz="2200" dirty="0"/>
              <a:t>Between VMs in different subnets in the same virtual network</a:t>
            </a:r>
          </a:p>
          <a:p>
            <a:pPr marL="801688" lvl="1" indent="-273050"/>
            <a:r>
              <a:rPr lang="en-US" sz="2200" dirty="0"/>
              <a:t>Data flow from VMs to the Internet</a:t>
            </a:r>
          </a:p>
          <a:p>
            <a:pPr marL="801688" lvl="1" indent="-273050"/>
            <a:r>
              <a:rPr lang="en-US" sz="2200" dirty="0"/>
              <a:t>Communication between VMs using a VNet-to-VNet Peering</a:t>
            </a:r>
          </a:p>
          <a:p>
            <a:pPr marL="801688" lvl="1" indent="-273050"/>
            <a:r>
              <a:rPr lang="en-US" sz="2200" dirty="0"/>
              <a:t>Communication between VMs using a VNet-to-VNet VPN</a:t>
            </a:r>
          </a:p>
          <a:p>
            <a:pPr marL="801688" lvl="1" indent="-273050"/>
            <a:r>
              <a:rPr lang="en-US" sz="2200" dirty="0"/>
              <a:t>Site-to-Site and ExpressRoute communication through the VPN gateway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1089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routes (UDR)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89822"/>
            <a:ext cx="11926940" cy="526055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cs typeface="Segoe UI Light" panose="020B0502040204020203" pitchFamily="34" charset="0"/>
              </a:rPr>
              <a:t>You can create custom (user-defined) routes in Azure to override Azure’s </a:t>
            </a:r>
            <a:br>
              <a:rPr lang="en-US" dirty="0">
                <a:cs typeface="Segoe UI Light" panose="020B0502040204020203" pitchFamily="34" charset="0"/>
              </a:rPr>
            </a:br>
            <a:r>
              <a:rPr lang="en-US" dirty="0">
                <a:cs typeface="Segoe UI Light" panose="020B0502040204020203" pitchFamily="34" charset="0"/>
              </a:rPr>
              <a:t>default system routes, or to add additional routes to a subnet's route table</a:t>
            </a:r>
          </a:p>
          <a:p>
            <a:r>
              <a:rPr lang="en-US" dirty="0">
                <a:cs typeface="Segoe UI Light" panose="020B0502040204020203" pitchFamily="34" charset="0"/>
              </a:rPr>
              <a:t>User-defined routes control network traffic by defining routes that specify </a:t>
            </a:r>
            <a:br>
              <a:rPr lang="en-US" dirty="0">
                <a:cs typeface="Segoe UI Light" panose="020B0502040204020203" pitchFamily="34" charset="0"/>
              </a:rPr>
            </a:br>
            <a:r>
              <a:rPr lang="en-US" dirty="0">
                <a:cs typeface="Segoe UI Light" panose="020B0502040204020203" pitchFamily="34" charset="0"/>
              </a:rPr>
              <a:t>the next hop of the traffic flow</a:t>
            </a:r>
          </a:p>
          <a:p>
            <a:r>
              <a:rPr lang="en-US" dirty="0"/>
              <a:t>A route table contains a set of rules, called routes, that specifies how </a:t>
            </a:r>
            <a:br>
              <a:rPr lang="en-US" dirty="0"/>
            </a:br>
            <a:r>
              <a:rPr lang="en-US" dirty="0"/>
              <a:t>packets should be routed in a virtual network</a:t>
            </a:r>
          </a:p>
          <a:p>
            <a:r>
              <a:rPr lang="en-US" dirty="0"/>
              <a:t>The next hop can be:</a:t>
            </a:r>
          </a:p>
          <a:p>
            <a:pPr marL="798513" lvl="1" indent="-273050"/>
            <a:r>
              <a:rPr lang="en-US" sz="2200" dirty="0"/>
              <a:t>Virtual appliance</a:t>
            </a:r>
          </a:p>
          <a:p>
            <a:pPr marL="798513" lvl="1" indent="-273050"/>
            <a:r>
              <a:rPr lang="en-US" sz="2200" dirty="0"/>
              <a:t>Virtual Network Gateway</a:t>
            </a:r>
          </a:p>
          <a:p>
            <a:pPr marL="798513" lvl="1" indent="-273050"/>
            <a:r>
              <a:rPr lang="en-US" sz="2200" dirty="0"/>
              <a:t>Virtual Network</a:t>
            </a:r>
          </a:p>
          <a:p>
            <a:pPr marL="798513" lvl="1" indent="-273050"/>
            <a:r>
              <a:rPr lang="en-US" sz="2200" dirty="0"/>
              <a:t>Internet</a:t>
            </a:r>
          </a:p>
          <a:p>
            <a:pPr marL="798513" lvl="1" indent="-273050"/>
            <a:r>
              <a:rPr lang="en-US" sz="2200" dirty="0"/>
              <a:t>None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36684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89822"/>
            <a:ext cx="11926940" cy="1834308"/>
          </a:xfrm>
        </p:spPr>
        <p:txBody>
          <a:bodyPr>
            <a:normAutofit/>
          </a:bodyPr>
          <a:lstStyle/>
          <a:p>
            <a:r>
              <a:rPr lang="en-US" sz="2400" dirty="0">
                <a:cs typeface="Segoe UI Light" panose="020B0502040204020203" pitchFamily="34" charset="0"/>
              </a:rPr>
              <a:t>Before the UDR, system routes connects VMs from each subnet directly</a:t>
            </a:r>
          </a:p>
          <a:p>
            <a:r>
              <a:rPr lang="en-US" sz="2400" dirty="0">
                <a:cs typeface="Segoe UI Light" panose="020B0502040204020203" pitchFamily="34" charset="0"/>
              </a:rPr>
              <a:t>After a UDR is created, the routing table for Subnet 1 is updated so the traffic goes via the Virtual appliance in </a:t>
            </a:r>
            <a:r>
              <a:rPr lang="en-US" sz="2400" u="sng" dirty="0">
                <a:cs typeface="Segoe UI Light" panose="020B0502040204020203" pitchFamily="34" charset="0"/>
              </a:rPr>
              <a:t>Subnet 2</a:t>
            </a:r>
            <a:endParaRPr lang="en-US" sz="24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717B7-080C-434B-BFE2-76870C429154}"/>
              </a:ext>
            </a:extLst>
          </p:cNvPr>
          <p:cNvSpPr/>
          <p:nvPr/>
        </p:nvSpPr>
        <p:spPr>
          <a:xfrm>
            <a:off x="2496829" y="3183459"/>
            <a:ext cx="7066402" cy="34451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8878C-D58B-4A13-BA4C-68B210B954F2}"/>
              </a:ext>
            </a:extLst>
          </p:cNvPr>
          <p:cNvSpPr txBox="1"/>
          <p:nvPr/>
        </p:nvSpPr>
        <p:spPr>
          <a:xfrm>
            <a:off x="4963719" y="2793185"/>
            <a:ext cx="213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VNet1:10.1.0.0/16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E1ACBC-F0F6-4EA0-8568-4367542D9797}"/>
              </a:ext>
            </a:extLst>
          </p:cNvPr>
          <p:cNvGrpSpPr/>
          <p:nvPr/>
        </p:nvGrpSpPr>
        <p:grpSpPr>
          <a:xfrm>
            <a:off x="2914243" y="3460801"/>
            <a:ext cx="1847181" cy="805067"/>
            <a:chOff x="1184422" y="2519981"/>
            <a:chExt cx="2184741" cy="76097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E51068A-1633-4BBD-85B7-0A746C42EAD8}"/>
                </a:ext>
              </a:extLst>
            </p:cNvPr>
            <p:cNvSpPr/>
            <p:nvPr/>
          </p:nvSpPr>
          <p:spPr>
            <a:xfrm>
              <a:off x="1184422" y="2519981"/>
              <a:ext cx="2184741" cy="760977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rgbClr val="5B9BD5">
                  <a:shade val="5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E0FEAF-0A58-4D14-A6FF-5DD7A4901534}"/>
                </a:ext>
              </a:extLst>
            </p:cNvPr>
            <p:cNvSpPr txBox="1"/>
            <p:nvPr/>
          </p:nvSpPr>
          <p:spPr>
            <a:xfrm>
              <a:off x="1325572" y="2519981"/>
              <a:ext cx="1902443" cy="669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Subnet 1</a:t>
              </a:r>
            </a:p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10.1.1.0/24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C316A8-D26E-44FC-BCD6-6C921B5D95E2}"/>
              </a:ext>
            </a:extLst>
          </p:cNvPr>
          <p:cNvGrpSpPr/>
          <p:nvPr/>
        </p:nvGrpSpPr>
        <p:grpSpPr>
          <a:xfrm>
            <a:off x="5030854" y="5248919"/>
            <a:ext cx="1844113" cy="854665"/>
            <a:chOff x="5012833" y="5019994"/>
            <a:chExt cx="2184741" cy="76380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D70EAE-82EA-4043-B736-D4F309216982}"/>
                </a:ext>
              </a:extLst>
            </p:cNvPr>
            <p:cNvSpPr/>
            <p:nvPr/>
          </p:nvSpPr>
          <p:spPr>
            <a:xfrm>
              <a:off x="5012833" y="5022818"/>
              <a:ext cx="2184741" cy="760977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rgbClr val="5B9BD5">
                  <a:shade val="5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D3E048-613D-4995-939B-8F1AFF3C9C75}"/>
                </a:ext>
              </a:extLst>
            </p:cNvPr>
            <p:cNvSpPr txBox="1"/>
            <p:nvPr/>
          </p:nvSpPr>
          <p:spPr>
            <a:xfrm>
              <a:off x="5150202" y="5019994"/>
              <a:ext cx="1902443" cy="58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Subnet 2</a:t>
              </a:r>
            </a:p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10.1.2.0/24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F0C12D-B024-489D-A392-808A83B86612}"/>
              </a:ext>
            </a:extLst>
          </p:cNvPr>
          <p:cNvGrpSpPr/>
          <p:nvPr/>
        </p:nvGrpSpPr>
        <p:grpSpPr>
          <a:xfrm>
            <a:off x="7117107" y="3460800"/>
            <a:ext cx="2052518" cy="805068"/>
            <a:chOff x="8105837" y="3277111"/>
            <a:chExt cx="2184741" cy="76097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5B29724-9B9A-4BE6-9CBA-79D0885A674E}"/>
                </a:ext>
              </a:extLst>
            </p:cNvPr>
            <p:cNvSpPr/>
            <p:nvPr/>
          </p:nvSpPr>
          <p:spPr>
            <a:xfrm>
              <a:off x="8105837" y="3277111"/>
              <a:ext cx="2184741" cy="760977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rgbClr val="5B9BD5">
                  <a:shade val="5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CF45BC-B601-4899-8E25-49854F505BCA}"/>
                </a:ext>
              </a:extLst>
            </p:cNvPr>
            <p:cNvSpPr txBox="1"/>
            <p:nvPr/>
          </p:nvSpPr>
          <p:spPr>
            <a:xfrm>
              <a:off x="8246987" y="3277111"/>
              <a:ext cx="1902443" cy="549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Subnet 3</a:t>
              </a:r>
            </a:p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10.1.3.0/24</a:t>
              </a:r>
            </a:p>
          </p:txBody>
        </p: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1BF9EF8E-8527-4FF2-931D-0952DAA3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36" y="4026000"/>
            <a:ext cx="947130" cy="9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53E65C-531F-42FD-B977-9FDE3E96A8F0}"/>
              </a:ext>
            </a:extLst>
          </p:cNvPr>
          <p:cNvCxnSpPr>
            <a:cxnSpLocks/>
          </p:cNvCxnSpPr>
          <p:nvPr/>
        </p:nvCxnSpPr>
        <p:spPr>
          <a:xfrm>
            <a:off x="4768560" y="3814744"/>
            <a:ext cx="858138" cy="715508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8A2A12-5A42-40EC-A81D-ECDC9E56EF0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273542" y="3863334"/>
            <a:ext cx="843565" cy="706556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86EC8-47D9-48E4-A83C-EDCD210EA5E9}"/>
              </a:ext>
            </a:extLst>
          </p:cNvPr>
          <p:cNvCxnSpPr>
            <a:cxnSpLocks/>
          </p:cNvCxnSpPr>
          <p:nvPr/>
        </p:nvCxnSpPr>
        <p:spPr>
          <a:xfrm>
            <a:off x="5845789" y="4569890"/>
            <a:ext cx="0" cy="667365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B135A4-B0AA-4273-9DF4-30025E9BF64D}"/>
              </a:ext>
            </a:extLst>
          </p:cNvPr>
          <p:cNvGrpSpPr/>
          <p:nvPr/>
        </p:nvGrpSpPr>
        <p:grpSpPr>
          <a:xfrm>
            <a:off x="5721227" y="5837203"/>
            <a:ext cx="963452" cy="679039"/>
            <a:chOff x="-2029910" y="7424974"/>
            <a:chExt cx="1062142" cy="771590"/>
          </a:xfrm>
        </p:grpSpPr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D61B07A6-D612-4F91-BA7F-06158D41C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29910" y="7424974"/>
              <a:ext cx="608891" cy="59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1A02A2-E244-4D17-8F77-4E73A62F146E}"/>
                </a:ext>
              </a:extLst>
            </p:cNvPr>
            <p:cNvSpPr txBox="1"/>
            <p:nvPr/>
          </p:nvSpPr>
          <p:spPr>
            <a:xfrm>
              <a:off x="-2029910" y="7888787"/>
              <a:ext cx="1062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/>
              <a:r>
                <a:rPr lang="en-US" sz="1400" dirty="0">
                  <a:solidFill>
                    <a:srgbClr val="0C0C0C"/>
                  </a:solidFill>
                  <a:latin typeface="Arial"/>
                </a:rPr>
                <a:t>NVA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3B8B3EC-3C19-485E-B03D-1BBA1D6D27B1}"/>
              </a:ext>
            </a:extLst>
          </p:cNvPr>
          <p:cNvCxnSpPr>
            <a:cxnSpLocks/>
          </p:cNvCxnSpPr>
          <p:nvPr/>
        </p:nvCxnSpPr>
        <p:spPr>
          <a:xfrm flipH="1">
            <a:off x="3815549" y="4265868"/>
            <a:ext cx="2" cy="1960067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AA355D-E4B8-44EE-A875-78E608A233D8}"/>
              </a:ext>
            </a:extLst>
          </p:cNvPr>
          <p:cNvCxnSpPr>
            <a:cxnSpLocks/>
          </p:cNvCxnSpPr>
          <p:nvPr/>
        </p:nvCxnSpPr>
        <p:spPr>
          <a:xfrm flipH="1">
            <a:off x="6202953" y="6208643"/>
            <a:ext cx="2050813" cy="0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40302E-50CF-4E92-BBD7-F4437C4CA9EB}"/>
              </a:ext>
            </a:extLst>
          </p:cNvPr>
          <p:cNvCxnSpPr>
            <a:cxnSpLocks/>
          </p:cNvCxnSpPr>
          <p:nvPr/>
        </p:nvCxnSpPr>
        <p:spPr>
          <a:xfrm>
            <a:off x="3815549" y="6189415"/>
            <a:ext cx="1832444" cy="0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71743D3-65E9-4D0B-BBA6-27431E6AC88D}"/>
              </a:ext>
            </a:extLst>
          </p:cNvPr>
          <p:cNvCxnSpPr>
            <a:cxnSpLocks/>
          </p:cNvCxnSpPr>
          <p:nvPr/>
        </p:nvCxnSpPr>
        <p:spPr>
          <a:xfrm flipV="1">
            <a:off x="8253766" y="4266749"/>
            <a:ext cx="1" cy="1978633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3086711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DA6F1-1B3E-4FA6-8F0D-37B752C0B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Azure networking</a:t>
            </a:r>
          </a:p>
        </p:txBody>
      </p:sp>
    </p:spTree>
    <p:extLst>
      <p:ext uri="{BB962C8B-B14F-4D97-AF65-F5344CB8AC3E}">
        <p14:creationId xmlns:p14="http://schemas.microsoft.com/office/powerpoint/2010/main" val="600783522"/>
      </p:ext>
    </p:extLst>
  </p:cSld>
  <p:clrMapOvr>
    <a:masterClrMapping/>
  </p:clrMapOvr>
  <p:transition spd="slow" advClick="0" advTm="50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route table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409827"/>
            <a:ext cx="7690954" cy="4456324"/>
          </a:xfrm>
        </p:spPr>
        <p:txBody>
          <a:bodyPr>
            <a:normAutofit/>
          </a:bodyPr>
          <a:lstStyle/>
          <a:p>
            <a:r>
              <a:rPr lang="en-US" sz="2400" dirty="0">
                <a:cs typeface="Segoe UI Light" panose="020B0502040204020203" pitchFamily="34" charset="0"/>
              </a:rPr>
              <a:t>The first thing for a UDR is to create a route table</a:t>
            </a:r>
          </a:p>
          <a:p>
            <a:r>
              <a:rPr lang="en-US" sz="2400" dirty="0">
                <a:cs typeface="Segoe UI Light" panose="020B0502040204020203" pitchFamily="34" charset="0"/>
              </a:rPr>
              <a:t>Create a name and select subscription, resource group </a:t>
            </a:r>
            <a:br>
              <a:rPr lang="en-US" sz="2400" dirty="0">
                <a:cs typeface="Segoe UI Light" panose="020B0502040204020203" pitchFamily="34" charset="0"/>
              </a:rPr>
            </a:br>
            <a:r>
              <a:rPr lang="en-US" sz="2400" dirty="0">
                <a:cs typeface="Segoe UI Light" panose="020B0502040204020203" pitchFamily="34" charset="0"/>
              </a:rPr>
              <a:t>and location</a:t>
            </a:r>
          </a:p>
          <a:p>
            <a:r>
              <a:rPr lang="en-US" sz="2400" dirty="0"/>
              <a:t>“Virtual network gateway route propagation” should be enabled if you want your on-premises routes to be </a:t>
            </a:r>
            <a:br>
              <a:rPr lang="en-US" sz="2400" dirty="0"/>
            </a:br>
            <a:r>
              <a:rPr lang="en-US" sz="2400" dirty="0"/>
              <a:t>propagated to the subnet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59ADBE-A73E-48AD-B19B-6B808FBAE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40" y="1409827"/>
            <a:ext cx="3773130" cy="48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34139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route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54787"/>
            <a:ext cx="11504000" cy="2019173"/>
          </a:xfrm>
        </p:spPr>
        <p:txBody>
          <a:bodyPr>
            <a:normAutofit fontScale="92500" lnSpcReduction="20000"/>
          </a:bodyPr>
          <a:lstStyle/>
          <a:p>
            <a:pPr marL="341313" indent="-341313"/>
            <a:r>
              <a:rPr lang="en-US" dirty="0">
                <a:cs typeface="Segoe UI Light" panose="020B0502040204020203" pitchFamily="34" charset="0"/>
              </a:rPr>
              <a:t>The second thing is to create a route in your routing table</a:t>
            </a:r>
          </a:p>
          <a:p>
            <a:pPr marL="341313" indent="-341313"/>
            <a:r>
              <a:rPr lang="en-US" dirty="0">
                <a:cs typeface="Segoe UI Light" panose="020B0502040204020203" pitchFamily="34" charset="0"/>
              </a:rPr>
              <a:t>The custom route specifies:</a:t>
            </a:r>
          </a:p>
          <a:p>
            <a:pPr marL="573088" lvl="1" indent="-217488"/>
            <a:r>
              <a:rPr lang="en-US" sz="2200" dirty="0"/>
              <a:t>Where do you want to route your traffic to? (the “Address prefix” section in CIDR format)</a:t>
            </a:r>
          </a:p>
          <a:p>
            <a:pPr marL="573088" lvl="1" indent="-217488"/>
            <a:r>
              <a:rPr lang="en-US" sz="2200" dirty="0"/>
              <a:t>How to go there? (the “Next hop type”)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0D872-43AD-4168-ABB2-7D30E23B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48" y="3357103"/>
            <a:ext cx="8874086" cy="3194509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29245E-2581-4EDE-B730-720934CF72B8}"/>
              </a:ext>
            </a:extLst>
          </p:cNvPr>
          <p:cNvSpPr/>
          <p:nvPr/>
        </p:nvSpPr>
        <p:spPr>
          <a:xfrm>
            <a:off x="1819760" y="5867212"/>
            <a:ext cx="835629" cy="2192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11E8AF-D4DD-4116-B6EB-F63F9783C531}"/>
              </a:ext>
            </a:extLst>
          </p:cNvPr>
          <p:cNvSpPr/>
          <p:nvPr/>
        </p:nvSpPr>
        <p:spPr>
          <a:xfrm>
            <a:off x="4040971" y="3835827"/>
            <a:ext cx="589022" cy="32583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9240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 the route table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54788"/>
            <a:ext cx="11504000" cy="1851970"/>
          </a:xfrm>
        </p:spPr>
        <p:txBody>
          <a:bodyPr>
            <a:normAutofit/>
          </a:bodyPr>
          <a:lstStyle/>
          <a:p>
            <a:r>
              <a:rPr lang="en-US" sz="2800" dirty="0">
                <a:cs typeface="Segoe UI Light" panose="020B0502040204020203" pitchFamily="34" charset="0"/>
              </a:rPr>
              <a:t>Finally, associate the route table with a subnet(s)</a:t>
            </a:r>
          </a:p>
          <a:p>
            <a:r>
              <a:rPr lang="en-US" sz="2800" dirty="0">
                <a:cs typeface="Segoe UI Light" panose="020B0502040204020203" pitchFamily="34" charset="0"/>
              </a:rPr>
              <a:t>Each route table can be associated with multiple subnets, but one subnet </a:t>
            </a:r>
            <a:br>
              <a:rPr lang="en-US" sz="2800" dirty="0">
                <a:cs typeface="Segoe UI Light" panose="020B0502040204020203" pitchFamily="34" charset="0"/>
              </a:rPr>
            </a:br>
            <a:r>
              <a:rPr lang="en-US" sz="2800" dirty="0">
                <a:cs typeface="Segoe UI Light" panose="020B0502040204020203" pitchFamily="34" charset="0"/>
              </a:rPr>
              <a:t>can be associated with a maximum one route table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D5CFCB-28B7-4DF8-893F-8C9E244D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00" y="3162319"/>
            <a:ext cx="8909787" cy="314033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CAEC12-6B90-4CBF-96B5-2BB2C4F1F5BF}"/>
              </a:ext>
            </a:extLst>
          </p:cNvPr>
          <p:cNvSpPr/>
          <p:nvPr/>
        </p:nvSpPr>
        <p:spPr>
          <a:xfrm>
            <a:off x="3319475" y="3649001"/>
            <a:ext cx="767783" cy="32808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563E26F-D799-4C1A-A297-63A591BF8FF3}"/>
              </a:ext>
            </a:extLst>
          </p:cNvPr>
          <p:cNvSpPr/>
          <p:nvPr/>
        </p:nvSpPr>
        <p:spPr>
          <a:xfrm>
            <a:off x="1455389" y="5847437"/>
            <a:ext cx="775527" cy="2559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2353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selects a route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54788"/>
            <a:ext cx="11504000" cy="5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cs typeface="Segoe UI Light" panose="020B0502040204020203" pitchFamily="34" charset="0"/>
              </a:rPr>
              <a:t>When there are overlapping subnets, Azure uses </a:t>
            </a:r>
            <a:r>
              <a:rPr lang="en-US" sz="2800" u="sng" dirty="0">
                <a:cs typeface="Segoe UI Light" panose="020B0502040204020203" pitchFamily="34" charset="0"/>
              </a:rPr>
              <a:t>the rule of the longest match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61D0633-6D1E-4156-8F90-FE95B64D8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41" y="1994796"/>
            <a:ext cx="1080739" cy="10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EB1C86D-3697-4D2B-ACD4-F199E80C3456}"/>
              </a:ext>
            </a:extLst>
          </p:cNvPr>
          <p:cNvSpPr/>
          <p:nvPr/>
        </p:nvSpPr>
        <p:spPr>
          <a:xfrm>
            <a:off x="546327" y="2088179"/>
            <a:ext cx="3663108" cy="1340821"/>
          </a:xfrm>
          <a:prstGeom prst="wedgeRoundRectCallout">
            <a:avLst>
              <a:gd name="adj1" fmla="val 80166"/>
              <a:gd name="adj2" fmla="val -25791"/>
              <a:gd name="adj3" fmla="val 16667"/>
            </a:avLst>
          </a:prstGeom>
          <a:solidFill>
            <a:schemeClr val="bg2">
              <a:lumMod val="90000"/>
            </a:schemeClr>
          </a:solidFill>
          <a:ln w="25400" cap="flat" cmpd="sng" algn="ctr">
            <a:solidFill>
              <a:srgbClr val="23446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800" b="0" i="0" u="none" strike="noStrike" kern="0" cap="none" spc="0" normalizeH="0" baseline="0" noProof="0" dirty="0">
              <a:ln>
                <a:noFill/>
              </a:ln>
              <a:solidFill>
                <a:srgbClr val="FFA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FD15349-CDE6-4DD3-887A-47C339A5B00A}"/>
              </a:ext>
            </a:extLst>
          </p:cNvPr>
          <p:cNvSpPr/>
          <p:nvPr/>
        </p:nvSpPr>
        <p:spPr>
          <a:xfrm>
            <a:off x="238205" y="5163835"/>
            <a:ext cx="3485497" cy="931941"/>
          </a:xfrm>
          <a:prstGeom prst="wedgeRoundRectCallout">
            <a:avLst>
              <a:gd name="adj1" fmla="val 99674"/>
              <a:gd name="adj2" fmla="val -28660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23446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2800" b="0" i="0" u="none" strike="noStrike" kern="0" cap="none" spc="0" normalizeH="0" baseline="0" noProof="0" dirty="0">
              <a:ln>
                <a:noFill/>
              </a:ln>
              <a:solidFill>
                <a:srgbClr val="FFA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1C4A69A-E37F-482C-BD4E-A2460FD90D20}"/>
              </a:ext>
            </a:extLst>
          </p:cNvPr>
          <p:cNvSpPr/>
          <p:nvPr/>
        </p:nvSpPr>
        <p:spPr>
          <a:xfrm>
            <a:off x="4209435" y="5152348"/>
            <a:ext cx="3663108" cy="943428"/>
          </a:xfrm>
          <a:prstGeom prst="wedgeRoundRectCallout">
            <a:avLst>
              <a:gd name="adj1" fmla="val -322"/>
              <a:gd name="adj2" fmla="val -274888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234465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bg-BG" sz="2800" kern="0" dirty="0">
              <a:solidFill>
                <a:srgbClr val="FFA000"/>
              </a:solidFill>
              <a:latin typeface="Calibri" panose="020F0502020204030204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CF55E94-3333-496A-9AA1-EED032868BFC}"/>
              </a:ext>
            </a:extLst>
          </p:cNvPr>
          <p:cNvSpPr/>
          <p:nvPr/>
        </p:nvSpPr>
        <p:spPr>
          <a:xfrm>
            <a:off x="8404007" y="5150197"/>
            <a:ext cx="3472176" cy="943428"/>
          </a:xfrm>
          <a:prstGeom prst="wedgeRoundRectCallout">
            <a:avLst>
              <a:gd name="adj1" fmla="val -99541"/>
              <a:gd name="adj2" fmla="val -284792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234465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bg-BG" sz="2800" kern="0" dirty="0">
              <a:solidFill>
                <a:srgbClr val="FFA000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C049C-EECA-4836-9FCE-88175C255711}"/>
              </a:ext>
            </a:extLst>
          </p:cNvPr>
          <p:cNvSpPr txBox="1"/>
          <p:nvPr/>
        </p:nvSpPr>
        <p:spPr>
          <a:xfrm>
            <a:off x="658259" y="2122020"/>
            <a:ext cx="3283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chemeClr val="tx2"/>
                </a:solidFill>
                <a:latin typeface="Calibri" panose="020F0502020204030204"/>
              </a:rPr>
              <a:t>My routing table:</a:t>
            </a:r>
          </a:p>
          <a:p>
            <a:pPr defTabSz="914400"/>
            <a:r>
              <a:rPr lang="en-US" sz="2000" dirty="0">
                <a:solidFill>
                  <a:schemeClr val="tx2"/>
                </a:solidFill>
                <a:latin typeface="Calibri" panose="020F0502020204030204"/>
              </a:rPr>
              <a:t>192.168.0.0/16 via 10.1.1.1</a:t>
            </a:r>
          </a:p>
          <a:p>
            <a:pPr defTabSz="914400"/>
            <a:r>
              <a:rPr lang="en-US" sz="2000" dirty="0">
                <a:solidFill>
                  <a:schemeClr val="tx2"/>
                </a:solidFill>
                <a:latin typeface="Calibri" panose="020F0502020204030204"/>
              </a:rPr>
              <a:t>192.168.5.0/24 via 10.15.15.1</a:t>
            </a:r>
          </a:p>
          <a:p>
            <a:pPr defTabSz="914400"/>
            <a:r>
              <a:rPr lang="en-US" sz="2000" dirty="0">
                <a:solidFill>
                  <a:schemeClr val="tx2"/>
                </a:solidFill>
                <a:latin typeface="Calibri" panose="020F0502020204030204"/>
              </a:rPr>
              <a:t>0.0.0.0/0 via 10.32.32.1</a:t>
            </a:r>
            <a:endParaRPr lang="bg-BG" sz="2000" dirty="0">
              <a:solidFill>
                <a:schemeClr val="tx2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4B258E-90F8-4B98-A536-CFD464ADD0A3}"/>
              </a:ext>
            </a:extLst>
          </p:cNvPr>
          <p:cNvSpPr txBox="1"/>
          <p:nvPr/>
        </p:nvSpPr>
        <p:spPr>
          <a:xfrm>
            <a:off x="238205" y="5187714"/>
            <a:ext cx="348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</a:rPr>
              <a:t>How do I reach 192.168.5.18?</a:t>
            </a:r>
            <a:endParaRPr lang="bg-BG" sz="2100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E2A32-3933-40D7-9392-71B7D1360B91}"/>
              </a:ext>
            </a:extLst>
          </p:cNvPr>
          <p:cNvSpPr txBox="1"/>
          <p:nvPr/>
        </p:nvSpPr>
        <p:spPr>
          <a:xfrm>
            <a:off x="238205" y="5607156"/>
            <a:ext cx="32665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2"/>
                </a:solidFill>
                <a:highlight>
                  <a:srgbClr val="000000"/>
                </a:highlight>
              </a:rPr>
              <a:t>Answer: via 10.15.15.1</a:t>
            </a:r>
            <a:endParaRPr lang="bg-BG" sz="21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A3231A-7F3C-489C-9851-1BFBF2E33427}"/>
              </a:ext>
            </a:extLst>
          </p:cNvPr>
          <p:cNvSpPr txBox="1"/>
          <p:nvPr/>
        </p:nvSpPr>
        <p:spPr>
          <a:xfrm>
            <a:off x="4209435" y="5163835"/>
            <a:ext cx="348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</a:rPr>
              <a:t>How do I reach 192.168.12.6?</a:t>
            </a:r>
            <a:endParaRPr lang="bg-BG" sz="2100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FB346-D3F0-42C2-86BA-0EADF7347726}"/>
              </a:ext>
            </a:extLst>
          </p:cNvPr>
          <p:cNvSpPr txBox="1"/>
          <p:nvPr/>
        </p:nvSpPr>
        <p:spPr>
          <a:xfrm>
            <a:off x="4209435" y="5629805"/>
            <a:ext cx="32665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2"/>
                </a:solidFill>
                <a:highlight>
                  <a:srgbClr val="000000"/>
                </a:highlight>
              </a:rPr>
              <a:t>Answer: via 10.1.1.1</a:t>
            </a:r>
            <a:endParaRPr lang="bg-BG" sz="21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2B6624-C6F3-49FE-90AC-A3320B2FECF1}"/>
              </a:ext>
            </a:extLst>
          </p:cNvPr>
          <p:cNvSpPr txBox="1"/>
          <p:nvPr/>
        </p:nvSpPr>
        <p:spPr>
          <a:xfrm>
            <a:off x="8390686" y="5187714"/>
            <a:ext cx="3485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</a:rPr>
              <a:t>How do I reach 4.3.2.1?</a:t>
            </a:r>
            <a:endParaRPr lang="bg-BG" sz="2100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3CA8E9-2DFF-48F2-9D5B-4FF00F1DE5FD}"/>
              </a:ext>
            </a:extLst>
          </p:cNvPr>
          <p:cNvSpPr txBox="1"/>
          <p:nvPr/>
        </p:nvSpPr>
        <p:spPr>
          <a:xfrm>
            <a:off x="8427841" y="5579333"/>
            <a:ext cx="32665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2"/>
                </a:solidFill>
                <a:highlight>
                  <a:srgbClr val="000000"/>
                </a:highlight>
              </a:rPr>
              <a:t>Answer: via 10.32.32.1</a:t>
            </a:r>
            <a:endParaRPr lang="bg-BG" sz="21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1409640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selects a route (2)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54788"/>
            <a:ext cx="11504000" cy="2986706"/>
          </a:xfrm>
        </p:spPr>
        <p:txBody>
          <a:bodyPr>
            <a:norm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If multiple routes contain the same address prefix, Azure </a:t>
            </a:r>
            <a:br>
              <a:rPr lang="en-US" dirty="0">
                <a:cs typeface="Segoe UI Light" panose="020B0502040204020203" pitchFamily="34" charset="0"/>
              </a:rPr>
            </a:br>
            <a:r>
              <a:rPr lang="en-US" dirty="0">
                <a:cs typeface="Segoe UI Light" panose="020B0502040204020203" pitchFamily="34" charset="0"/>
              </a:rPr>
              <a:t>selects the route type based on the following priority:</a:t>
            </a:r>
          </a:p>
          <a:p>
            <a:pPr marL="798513" lvl="1" indent="-341313" defTabSz="974725">
              <a:buFont typeface="+mj-lt"/>
              <a:buAutoNum type="arabicPeriod"/>
            </a:pPr>
            <a:r>
              <a:rPr lang="en-US" sz="2400" dirty="0">
                <a:cs typeface="Segoe UI Light" panose="020B0502040204020203" pitchFamily="34" charset="0"/>
              </a:rPr>
              <a:t>User-defined route</a:t>
            </a:r>
          </a:p>
          <a:p>
            <a:pPr marL="798513" lvl="1" indent="-341313" defTabSz="974725">
              <a:buFont typeface="+mj-lt"/>
              <a:buAutoNum type="arabicPeriod"/>
            </a:pPr>
            <a:r>
              <a:rPr lang="en-US" sz="2400" dirty="0">
                <a:cs typeface="Segoe UI Light" panose="020B0502040204020203" pitchFamily="34" charset="0"/>
              </a:rPr>
              <a:t>System route </a:t>
            </a:r>
          </a:p>
          <a:p>
            <a:r>
              <a:rPr lang="en-US" dirty="0">
                <a:cs typeface="Segoe UI Light" panose="020B0502040204020203" pitchFamily="34" charset="0"/>
              </a:rPr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5E3115-2E80-4FEE-94D4-955628F3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14" y="4384714"/>
            <a:ext cx="9679781" cy="1954797"/>
          </a:xfrm>
          <a:prstGeom prst="rect">
            <a:avLst/>
          </a:prstGeom>
          <a:ln w="1905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35598D-3FAB-41BA-ADA3-9715A6F97BE6}"/>
              </a:ext>
            </a:extLst>
          </p:cNvPr>
          <p:cNvSpPr/>
          <p:nvPr/>
        </p:nvSpPr>
        <p:spPr>
          <a:xfrm>
            <a:off x="7644696" y="5796031"/>
            <a:ext cx="2536478" cy="38700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667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7F2021-DE24-4562-87AF-D7F398D3E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544406165"/>
      </p:ext>
    </p:extLst>
  </p:cSld>
  <p:clrMapOvr>
    <a:masterClrMapping/>
  </p:clrMapOvr>
  <p:transition spd="slow" advClick="0" advTm="5000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EF83EF-84F1-47B8-85D9-7FDBE5DC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E2665-73F4-4F2D-A1F7-FBC8E369DB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8FA65F-0971-4186-BACB-5B173201EA29}"/>
              </a:ext>
            </a:extLst>
          </p:cNvPr>
          <p:cNvSpPr txBox="1"/>
          <p:nvPr/>
        </p:nvSpPr>
        <p:spPr>
          <a:xfrm>
            <a:off x="305835" y="1368964"/>
            <a:ext cx="3701597" cy="2606584"/>
          </a:xfrm>
          <a:prstGeom prst="rect">
            <a:avLst/>
          </a:prstGeom>
          <a:solidFill>
            <a:srgbClr val="F4F5F7">
              <a:lumMod val="75000"/>
              <a:alpha val="15000"/>
            </a:srgbClr>
          </a:solidFill>
          <a:ln w="12700">
            <a:solidFill>
              <a:srgbClr val="234465">
                <a:lumMod val="75000"/>
              </a:srgb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VNet1--Sofia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(10.1.0.0/16)</a:t>
            </a: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285750" marR="0" lvl="0" indent="-28575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5CADDE-ACB3-4AD0-81B9-20E3FDD8CFC5}"/>
              </a:ext>
            </a:extLst>
          </p:cNvPr>
          <p:cNvGrpSpPr/>
          <p:nvPr/>
        </p:nvGrpSpPr>
        <p:grpSpPr>
          <a:xfrm>
            <a:off x="399460" y="2554084"/>
            <a:ext cx="3160939" cy="645329"/>
            <a:chOff x="6583680" y="779170"/>
            <a:chExt cx="3714716" cy="693166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DCE686F3-ABD5-457A-A5D8-482EF78819C7}"/>
                </a:ext>
              </a:extLst>
            </p:cNvPr>
            <p:cNvSpPr/>
            <p:nvPr/>
          </p:nvSpPr>
          <p:spPr>
            <a:xfrm>
              <a:off x="6583680" y="779170"/>
              <a:ext cx="3714716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99F614B-F788-40B6-9F11-7CAE09EAE1FF}"/>
                </a:ext>
              </a:extLst>
            </p:cNvPr>
            <p:cNvSpPr txBox="1"/>
            <p:nvPr/>
          </p:nvSpPr>
          <p:spPr>
            <a:xfrm>
              <a:off x="6686373" y="909679"/>
              <a:ext cx="2475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 2: 10.1.2.0/24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3CE298B-FCF3-4FD1-B8FA-5FC48BAFFE40}"/>
              </a:ext>
            </a:extLst>
          </p:cNvPr>
          <p:cNvSpPr txBox="1"/>
          <p:nvPr/>
        </p:nvSpPr>
        <p:spPr>
          <a:xfrm>
            <a:off x="8128575" y="1997056"/>
            <a:ext cx="3757590" cy="1355600"/>
          </a:xfrm>
          <a:prstGeom prst="rect">
            <a:avLst/>
          </a:prstGeom>
          <a:solidFill>
            <a:srgbClr val="F4F5F7">
              <a:lumMod val="75000"/>
              <a:alpha val="15000"/>
            </a:srgbClr>
          </a:solidFill>
          <a:ln w="12700">
            <a:solidFill>
              <a:srgbClr val="234465">
                <a:lumMod val="75000"/>
              </a:srgb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VNet2--Paris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 (10.2.0.0/16)</a:t>
            </a: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285750" marR="0" lvl="0" indent="-28575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653F62-EA20-43F8-B7AC-37FE36860F30}"/>
              </a:ext>
            </a:extLst>
          </p:cNvPr>
          <p:cNvSpPr txBox="1"/>
          <p:nvPr/>
        </p:nvSpPr>
        <p:spPr>
          <a:xfrm>
            <a:off x="305835" y="4535641"/>
            <a:ext cx="3701597" cy="2064897"/>
          </a:xfrm>
          <a:prstGeom prst="rect">
            <a:avLst/>
          </a:prstGeom>
          <a:solidFill>
            <a:srgbClr val="F4F5F7">
              <a:lumMod val="75000"/>
              <a:alpha val="15000"/>
            </a:srgbClr>
          </a:solidFill>
          <a:ln w="12700">
            <a:solidFill>
              <a:srgbClr val="234465">
                <a:lumMod val="75000"/>
              </a:srgb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VNet3--Tokyo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(10.3.0.0/16)</a:t>
            </a: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285750" marR="0" lvl="0" indent="-28575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285750" marR="0" lvl="0" indent="-28575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285750" marR="0" lvl="0" indent="-28575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3EE21E-A9F1-4C65-8EF0-E7AB9CF356C1}"/>
              </a:ext>
            </a:extLst>
          </p:cNvPr>
          <p:cNvCxnSpPr>
            <a:cxnSpLocks/>
            <a:stCxn id="71" idx="3"/>
            <a:endCxn id="75" idx="1"/>
          </p:cNvCxnSpPr>
          <p:nvPr/>
        </p:nvCxnSpPr>
        <p:spPr>
          <a:xfrm>
            <a:off x="4007432" y="2672256"/>
            <a:ext cx="4121143" cy="260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DA8F484-7B9B-4966-9E31-2BE15308CEFD}"/>
              </a:ext>
            </a:extLst>
          </p:cNvPr>
          <p:cNvSpPr txBox="1"/>
          <p:nvPr/>
        </p:nvSpPr>
        <p:spPr>
          <a:xfrm>
            <a:off x="5669570" y="2011366"/>
            <a:ext cx="1235238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Peering</a:t>
            </a:r>
          </a:p>
        </p:txBody>
      </p:sp>
      <p:pic>
        <p:nvPicPr>
          <p:cNvPr id="79" name="Picture 2" descr="https://www.msclouditpropodcast.com/wp-content/uploads/2018/08/download.png">
            <a:extLst>
              <a:ext uri="{FF2B5EF4-FFF2-40B4-BE49-F238E27FC236}">
                <a16:creationId xmlns:a16="http://schemas.microsoft.com/office/drawing/2014/main" id="{20806FF3-A5ED-4D98-9413-9EB54D0E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250" y="3352656"/>
            <a:ext cx="1015435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65260DF-8C20-4D42-80F9-D666A3D62CF0}"/>
              </a:ext>
            </a:extLst>
          </p:cNvPr>
          <p:cNvCxnSpPr>
            <a:cxnSpLocks/>
            <a:stCxn id="79" idx="2"/>
            <a:endCxn id="130" idx="0"/>
          </p:cNvCxnSpPr>
          <p:nvPr/>
        </p:nvCxnSpPr>
        <p:spPr>
          <a:xfrm>
            <a:off x="4277968" y="3885759"/>
            <a:ext cx="0" cy="1983692"/>
          </a:xfrm>
          <a:prstGeom prst="line">
            <a:avLst/>
          </a:prstGeom>
          <a:noFill/>
          <a:ln w="12700" cap="flat" cmpd="sng" algn="ctr">
            <a:solidFill>
              <a:srgbClr val="44A9F8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B4DD61-F80E-4E95-BB7A-27607A914E96}"/>
              </a:ext>
            </a:extLst>
          </p:cNvPr>
          <p:cNvGrpSpPr/>
          <p:nvPr/>
        </p:nvGrpSpPr>
        <p:grpSpPr>
          <a:xfrm>
            <a:off x="4067413" y="4424432"/>
            <a:ext cx="388425" cy="922019"/>
            <a:chOff x="894690" y="4723208"/>
            <a:chExt cx="534330" cy="1133992"/>
          </a:xfrm>
        </p:grpSpPr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7B945265-F5B5-4FB4-B46B-A2752C32E60A}"/>
                </a:ext>
              </a:extLst>
            </p:cNvPr>
            <p:cNvSpPr/>
            <p:nvPr/>
          </p:nvSpPr>
          <p:spPr bwMode="auto">
            <a:xfrm>
              <a:off x="1034797" y="4762839"/>
              <a:ext cx="282937" cy="1018767"/>
            </a:xfrm>
            <a:prstGeom prst="can">
              <a:avLst/>
            </a:prstGeom>
            <a:solidFill>
              <a:srgbClr val="D1D5DD">
                <a:alpha val="80000"/>
              </a:srgbClr>
            </a:solidFill>
            <a:ln w="19050" cap="flat" cmpd="sng" algn="ctr">
              <a:solidFill>
                <a:srgbClr val="234465">
                  <a:lumMod val="75000"/>
                  <a:alpha val="8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419B57-56F7-42E0-85D6-C7775384B3B4}"/>
                </a:ext>
              </a:extLst>
            </p:cNvPr>
            <p:cNvSpPr txBox="1"/>
            <p:nvPr/>
          </p:nvSpPr>
          <p:spPr>
            <a:xfrm rot="16200000">
              <a:off x="594859" y="5023039"/>
              <a:ext cx="1133992" cy="53433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IPSec VPN</a:t>
              </a:r>
            </a:p>
          </p:txBody>
        </p:sp>
      </p:grpSp>
      <p:pic>
        <p:nvPicPr>
          <p:cNvPr id="84" name="Picture 6" descr="Ð ÐµÐ·ÑÐ»ÑÐ°Ñ Ñ Ð¸Ð·Ð¾Ð±ÑÐ°Ð¶ÐµÐ½Ð¸Ðµ Ð·Ð° user pc icon">
            <a:extLst>
              <a:ext uri="{FF2B5EF4-FFF2-40B4-BE49-F238E27FC236}">
                <a16:creationId xmlns:a16="http://schemas.microsoft.com/office/drawing/2014/main" id="{9501AB96-D135-4778-AE02-05E93A1D2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27460" y="4560630"/>
            <a:ext cx="819260" cy="7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2FD04B9-3C9F-4575-A044-31CBA72093F7}"/>
              </a:ext>
            </a:extLst>
          </p:cNvPr>
          <p:cNvSpPr txBox="1"/>
          <p:nvPr/>
        </p:nvSpPr>
        <p:spPr>
          <a:xfrm>
            <a:off x="3955814" y="2975578"/>
            <a:ext cx="1371236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A9F8">
                    <a:lumMod val="75000"/>
                  </a:srgbClr>
                </a:solidFill>
                <a:effectLst/>
                <a:uLnTx/>
                <a:uFillTx/>
              </a:rPr>
              <a:t>VNGateway1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D8F7DDC-B1E3-4FF7-B0D9-76726C851185}"/>
              </a:ext>
            </a:extLst>
          </p:cNvPr>
          <p:cNvGrpSpPr/>
          <p:nvPr/>
        </p:nvGrpSpPr>
        <p:grpSpPr>
          <a:xfrm>
            <a:off x="404470" y="1833906"/>
            <a:ext cx="3165111" cy="618654"/>
            <a:chOff x="1767529" y="1890574"/>
            <a:chExt cx="3714716" cy="693166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EA0DBA1A-4B5F-49EF-9F6B-7208D6B83AC0}"/>
                </a:ext>
              </a:extLst>
            </p:cNvPr>
            <p:cNvSpPr/>
            <p:nvPr/>
          </p:nvSpPr>
          <p:spPr>
            <a:xfrm>
              <a:off x="1767529" y="1890574"/>
              <a:ext cx="3714716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541A20D-B62D-4327-A51F-3A23B9C0DF7F}"/>
                </a:ext>
              </a:extLst>
            </p:cNvPr>
            <p:cNvSpPr txBox="1"/>
            <p:nvPr/>
          </p:nvSpPr>
          <p:spPr>
            <a:xfrm>
              <a:off x="1832011" y="2061067"/>
              <a:ext cx="2475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 1: 10.1.1.0/24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780E06-DE8D-417A-A41B-A72102A0A3A9}"/>
              </a:ext>
            </a:extLst>
          </p:cNvPr>
          <p:cNvGrpSpPr/>
          <p:nvPr/>
        </p:nvGrpSpPr>
        <p:grpSpPr>
          <a:xfrm>
            <a:off x="407216" y="5847008"/>
            <a:ext cx="2628293" cy="550617"/>
            <a:chOff x="1767529" y="3457989"/>
            <a:chExt cx="2576170" cy="693166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A32282C9-E732-49F5-8E3E-D391DFD067D3}"/>
                </a:ext>
              </a:extLst>
            </p:cNvPr>
            <p:cNvSpPr/>
            <p:nvPr/>
          </p:nvSpPr>
          <p:spPr>
            <a:xfrm>
              <a:off x="1767529" y="3457989"/>
              <a:ext cx="2576170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D275346-105D-4E85-94C6-01BF4E840B81}"/>
                </a:ext>
              </a:extLst>
            </p:cNvPr>
            <p:cNvSpPr txBox="1"/>
            <p:nvPr/>
          </p:nvSpPr>
          <p:spPr>
            <a:xfrm>
              <a:off x="1835621" y="3585797"/>
              <a:ext cx="2485057" cy="426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GW Subnet: 10.3.0.0/24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AFD9F12-9AEC-40E5-8302-4FDAFB2337F2}"/>
              </a:ext>
            </a:extLst>
          </p:cNvPr>
          <p:cNvGrpSpPr/>
          <p:nvPr/>
        </p:nvGrpSpPr>
        <p:grpSpPr>
          <a:xfrm>
            <a:off x="2622893" y="1865780"/>
            <a:ext cx="927310" cy="618349"/>
            <a:chOff x="-1065138" y="7291000"/>
            <a:chExt cx="1062142" cy="686001"/>
          </a:xfrm>
        </p:grpSpPr>
        <p:pic>
          <p:nvPicPr>
            <p:cNvPr id="111" name="Picture 8">
              <a:extLst>
                <a:ext uri="{FF2B5EF4-FFF2-40B4-BE49-F238E27FC236}">
                  <a16:creationId xmlns:a16="http://schemas.microsoft.com/office/drawing/2014/main" id="{1EA91979-4252-4414-B724-376D2CDC3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95" y="7291000"/>
              <a:ext cx="490397" cy="48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9412100-B85A-4154-A54E-DF2F31E197C3}"/>
                </a:ext>
              </a:extLst>
            </p:cNvPr>
            <p:cNvSpPr txBox="1"/>
            <p:nvPr/>
          </p:nvSpPr>
          <p:spPr>
            <a:xfrm>
              <a:off x="-1065138" y="7703842"/>
              <a:ext cx="1062142" cy="273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/>
              <a:r>
                <a:rPr lang="en-US" sz="1000" dirty="0">
                  <a:solidFill>
                    <a:srgbClr val="005EB8"/>
                  </a:solidFill>
                  <a:latin typeface="Arial"/>
                </a:rPr>
                <a:t>Sofia-HQ</a:t>
              </a:r>
            </a:p>
          </p:txBody>
        </p: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78C8A3-B0AE-4BA3-8055-7F94E136F08C}"/>
              </a:ext>
            </a:extLst>
          </p:cNvPr>
          <p:cNvCxnSpPr>
            <a:cxnSpLocks/>
            <a:endCxn id="84" idx="3"/>
          </p:cNvCxnSpPr>
          <p:nvPr/>
        </p:nvCxnSpPr>
        <p:spPr>
          <a:xfrm>
            <a:off x="4548505" y="3619207"/>
            <a:ext cx="3978955" cy="1303602"/>
          </a:xfrm>
          <a:prstGeom prst="line">
            <a:avLst/>
          </a:prstGeom>
          <a:noFill/>
          <a:ln w="12700" cap="flat" cmpd="sng" algn="ctr">
            <a:solidFill>
              <a:srgbClr val="44A9F8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A2EFDF5-AD77-418D-813B-91B712752C65}"/>
              </a:ext>
            </a:extLst>
          </p:cNvPr>
          <p:cNvGrpSpPr/>
          <p:nvPr/>
        </p:nvGrpSpPr>
        <p:grpSpPr>
          <a:xfrm rot="699774">
            <a:off x="6123205" y="4080778"/>
            <a:ext cx="918962" cy="365753"/>
            <a:chOff x="2163244" y="2316782"/>
            <a:chExt cx="1042819" cy="522857"/>
          </a:xfrm>
        </p:grpSpPr>
        <p:sp>
          <p:nvSpPr>
            <p:cNvPr id="115" name="Cylinder 114">
              <a:extLst>
                <a:ext uri="{FF2B5EF4-FFF2-40B4-BE49-F238E27FC236}">
                  <a16:creationId xmlns:a16="http://schemas.microsoft.com/office/drawing/2014/main" id="{0D6825A3-11E9-4DDE-AB36-59B3385AD1A0}"/>
                </a:ext>
              </a:extLst>
            </p:cNvPr>
            <p:cNvSpPr/>
            <p:nvPr/>
          </p:nvSpPr>
          <p:spPr bwMode="auto">
            <a:xfrm rot="16608431">
              <a:off x="2545292" y="2072304"/>
              <a:ext cx="278724" cy="1042819"/>
            </a:xfrm>
            <a:prstGeom prst="can">
              <a:avLst/>
            </a:prstGeom>
            <a:solidFill>
              <a:srgbClr val="D1D5DD">
                <a:alpha val="80000"/>
              </a:srgbClr>
            </a:solidFill>
            <a:ln w="19050" cap="flat" cmpd="sng" algn="ctr">
              <a:solidFill>
                <a:srgbClr val="234465">
                  <a:lumMod val="75000"/>
                  <a:alpha val="8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A971D3F-7D48-405B-8D90-E218BBF94693}"/>
                </a:ext>
              </a:extLst>
            </p:cNvPr>
            <p:cNvSpPr txBox="1"/>
            <p:nvPr/>
          </p:nvSpPr>
          <p:spPr>
            <a:xfrm rot="445999">
              <a:off x="2211783" y="2316782"/>
              <a:ext cx="993998" cy="52285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P2S VPN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79D46C7-3720-40EB-83F5-D7CCC9291D8A}"/>
              </a:ext>
            </a:extLst>
          </p:cNvPr>
          <p:cNvGrpSpPr/>
          <p:nvPr/>
        </p:nvGrpSpPr>
        <p:grpSpPr>
          <a:xfrm>
            <a:off x="2554769" y="2560652"/>
            <a:ext cx="927310" cy="633572"/>
            <a:chOff x="-1156109" y="7291000"/>
            <a:chExt cx="1062142" cy="702889"/>
          </a:xfrm>
        </p:grpSpPr>
        <p:pic>
          <p:nvPicPr>
            <p:cNvPr id="119" name="Picture 8">
              <a:extLst>
                <a:ext uri="{FF2B5EF4-FFF2-40B4-BE49-F238E27FC236}">
                  <a16:creationId xmlns:a16="http://schemas.microsoft.com/office/drawing/2014/main" id="{791DA92B-DB78-4BB3-8A66-620CB36AB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95" y="7291000"/>
              <a:ext cx="490397" cy="48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0B5A933-42DA-4741-BFFA-96FE66BFD3DD}"/>
                </a:ext>
              </a:extLst>
            </p:cNvPr>
            <p:cNvSpPr txBox="1"/>
            <p:nvPr/>
          </p:nvSpPr>
          <p:spPr>
            <a:xfrm>
              <a:off x="-1156109" y="7720730"/>
              <a:ext cx="1062142" cy="273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/>
              <a:r>
                <a:rPr lang="en-US" sz="1000" dirty="0">
                  <a:solidFill>
                    <a:srgbClr val="005EB8"/>
                  </a:solidFill>
                  <a:latin typeface="Arial"/>
                </a:rPr>
                <a:t>Sofia-Branch</a:t>
              </a: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F2CA41F-86AF-4062-8F8F-231C38987229}"/>
              </a:ext>
            </a:extLst>
          </p:cNvPr>
          <p:cNvGrpSpPr/>
          <p:nvPr/>
        </p:nvGrpSpPr>
        <p:grpSpPr>
          <a:xfrm>
            <a:off x="420740" y="5076637"/>
            <a:ext cx="3158783" cy="618654"/>
            <a:chOff x="420740" y="5076637"/>
            <a:chExt cx="3158783" cy="618654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BEF04714-5E29-451B-AC6F-548CA208951E}"/>
                </a:ext>
              </a:extLst>
            </p:cNvPr>
            <p:cNvSpPr/>
            <p:nvPr/>
          </p:nvSpPr>
          <p:spPr>
            <a:xfrm>
              <a:off x="422894" y="5076637"/>
              <a:ext cx="3156629" cy="618654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39DDC3-3019-41A2-A40C-D4AC8FAB2B19}"/>
                </a:ext>
              </a:extLst>
            </p:cNvPr>
            <p:cNvSpPr txBox="1"/>
            <p:nvPr/>
          </p:nvSpPr>
          <p:spPr>
            <a:xfrm>
              <a:off x="420740" y="5191273"/>
              <a:ext cx="2109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 1: 10.3.1.0/24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F6151D0-2CF2-4812-8376-1ECDFE88FB2E}"/>
              </a:ext>
            </a:extLst>
          </p:cNvPr>
          <p:cNvGrpSpPr/>
          <p:nvPr/>
        </p:nvGrpSpPr>
        <p:grpSpPr>
          <a:xfrm>
            <a:off x="404470" y="3311455"/>
            <a:ext cx="2625974" cy="550617"/>
            <a:chOff x="1767529" y="3457989"/>
            <a:chExt cx="2576170" cy="693166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C759ED7E-414B-4611-9DE8-A28ED3A7EB4B}"/>
                </a:ext>
              </a:extLst>
            </p:cNvPr>
            <p:cNvSpPr/>
            <p:nvPr/>
          </p:nvSpPr>
          <p:spPr>
            <a:xfrm>
              <a:off x="1767529" y="3457989"/>
              <a:ext cx="2576170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2CBF01-1920-4161-8A7E-E542D99112A2}"/>
                </a:ext>
              </a:extLst>
            </p:cNvPr>
            <p:cNvSpPr txBox="1"/>
            <p:nvPr/>
          </p:nvSpPr>
          <p:spPr>
            <a:xfrm>
              <a:off x="1835621" y="3585797"/>
              <a:ext cx="24850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GW Subnet: 10.1.0.0/24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D5FE666-95DD-4195-8453-B8983723B429}"/>
              </a:ext>
            </a:extLst>
          </p:cNvPr>
          <p:cNvGrpSpPr/>
          <p:nvPr/>
        </p:nvGrpSpPr>
        <p:grpSpPr>
          <a:xfrm>
            <a:off x="2746110" y="5092144"/>
            <a:ext cx="930984" cy="603147"/>
            <a:chOff x="-962639" y="7291000"/>
            <a:chExt cx="1062142" cy="669135"/>
          </a:xfrm>
        </p:grpSpPr>
        <p:pic>
          <p:nvPicPr>
            <p:cNvPr id="122" name="Picture 8">
              <a:extLst>
                <a:ext uri="{FF2B5EF4-FFF2-40B4-BE49-F238E27FC236}">
                  <a16:creationId xmlns:a16="http://schemas.microsoft.com/office/drawing/2014/main" id="{271802E7-5857-49B2-AB6C-241303324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95" y="7291000"/>
              <a:ext cx="490397" cy="48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67C4D1B-5B81-44EE-908D-B06D2CB3C518}"/>
                </a:ext>
              </a:extLst>
            </p:cNvPr>
            <p:cNvSpPr txBox="1"/>
            <p:nvPr/>
          </p:nvSpPr>
          <p:spPr>
            <a:xfrm>
              <a:off x="-962639" y="7686976"/>
              <a:ext cx="1062142" cy="273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/>
              <a:r>
                <a:rPr lang="en-US" sz="1000" dirty="0">
                  <a:solidFill>
                    <a:srgbClr val="005EB8"/>
                  </a:solidFill>
                  <a:latin typeface="Arial"/>
                </a:rPr>
                <a:t>Tokyo</a:t>
              </a:r>
            </a:p>
          </p:txBody>
        </p:sp>
      </p:grpSp>
      <p:pic>
        <p:nvPicPr>
          <p:cNvPr id="130" name="Picture 2" descr="https://www.msclouditpropodcast.com/wp-content/uploads/2018/08/download.png">
            <a:extLst>
              <a:ext uri="{FF2B5EF4-FFF2-40B4-BE49-F238E27FC236}">
                <a16:creationId xmlns:a16="http://schemas.microsoft.com/office/drawing/2014/main" id="{C2EC34AE-C0D9-4313-B918-6CF1D1E05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250" y="5869451"/>
            <a:ext cx="1015435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00D43D-E10C-430B-934C-9419AB6C4A8A}"/>
              </a:ext>
            </a:extLst>
          </p:cNvPr>
          <p:cNvGrpSpPr/>
          <p:nvPr/>
        </p:nvGrpSpPr>
        <p:grpSpPr>
          <a:xfrm>
            <a:off x="8261679" y="2468068"/>
            <a:ext cx="3165111" cy="618654"/>
            <a:chOff x="1767529" y="1890574"/>
            <a:chExt cx="3714716" cy="693166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E6093EF1-A6E8-4DB4-98AC-978C4578ECE0}"/>
                </a:ext>
              </a:extLst>
            </p:cNvPr>
            <p:cNvSpPr/>
            <p:nvPr/>
          </p:nvSpPr>
          <p:spPr>
            <a:xfrm>
              <a:off x="1767529" y="1890574"/>
              <a:ext cx="3714716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0AEF9A3-8266-42F2-88D8-B1BB728EB956}"/>
                </a:ext>
              </a:extLst>
            </p:cNvPr>
            <p:cNvSpPr txBox="1"/>
            <p:nvPr/>
          </p:nvSpPr>
          <p:spPr>
            <a:xfrm>
              <a:off x="1832011" y="2061067"/>
              <a:ext cx="2475364" cy="37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 1: 10.2.1.0/24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790F7C9-9221-4FCF-968E-ACCAF5AE3F6F}"/>
              </a:ext>
            </a:extLst>
          </p:cNvPr>
          <p:cNvGrpSpPr/>
          <p:nvPr/>
        </p:nvGrpSpPr>
        <p:grpSpPr>
          <a:xfrm>
            <a:off x="10632584" y="2484129"/>
            <a:ext cx="927310" cy="627622"/>
            <a:chOff x="-902706" y="7291000"/>
            <a:chExt cx="1062142" cy="696289"/>
          </a:xfrm>
        </p:grpSpPr>
        <p:pic>
          <p:nvPicPr>
            <p:cNvPr id="138" name="Picture 8">
              <a:extLst>
                <a:ext uri="{FF2B5EF4-FFF2-40B4-BE49-F238E27FC236}">
                  <a16:creationId xmlns:a16="http://schemas.microsoft.com/office/drawing/2014/main" id="{846EAFD1-A991-4A4F-834B-1A7CBFBB7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95" y="7291000"/>
              <a:ext cx="490397" cy="48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B4FDE0D-A864-4C01-B932-7B2D07422E24}"/>
                </a:ext>
              </a:extLst>
            </p:cNvPr>
            <p:cNvSpPr txBox="1"/>
            <p:nvPr/>
          </p:nvSpPr>
          <p:spPr>
            <a:xfrm>
              <a:off x="-902706" y="7714130"/>
              <a:ext cx="1062142" cy="273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/>
              <a:r>
                <a:rPr lang="en-US" sz="1000" dirty="0">
                  <a:solidFill>
                    <a:srgbClr val="005EB8"/>
                  </a:solidFill>
                  <a:latin typeface="Arial"/>
                </a:rPr>
                <a:t>Paris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7F68C679-C968-42D5-825D-77DD224BD866}"/>
              </a:ext>
            </a:extLst>
          </p:cNvPr>
          <p:cNvSpPr txBox="1"/>
          <p:nvPr/>
        </p:nvSpPr>
        <p:spPr>
          <a:xfrm>
            <a:off x="4034780" y="6300519"/>
            <a:ext cx="1382458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A9F8">
                    <a:lumMod val="75000"/>
                  </a:srgbClr>
                </a:solidFill>
                <a:effectLst/>
                <a:uLnTx/>
                <a:uFillTx/>
              </a:rPr>
              <a:t>VNGateway2</a:t>
            </a:r>
          </a:p>
        </p:txBody>
      </p:sp>
    </p:spTree>
    <p:extLst>
      <p:ext uri="{BB962C8B-B14F-4D97-AF65-F5344CB8AC3E}">
        <p14:creationId xmlns:p14="http://schemas.microsoft.com/office/powerpoint/2010/main" val="44776102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5" grpId="0" animBg="1"/>
      <p:bldP spid="7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EF83EF-84F1-47B8-85D9-7FDBE5DC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topology </a:t>
            </a:r>
            <a:r>
              <a:rPr lang="en-US" sz="2000" dirty="0"/>
              <a:t>(no animations)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E2665-73F4-4F2D-A1F7-FBC8E369DB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EFD427-6AA0-48BD-B3BD-148F3D95F2DC}"/>
              </a:ext>
            </a:extLst>
          </p:cNvPr>
          <p:cNvGrpSpPr/>
          <p:nvPr/>
        </p:nvGrpSpPr>
        <p:grpSpPr>
          <a:xfrm>
            <a:off x="305835" y="1368964"/>
            <a:ext cx="11580330" cy="5406914"/>
            <a:chOff x="305835" y="1368964"/>
            <a:chExt cx="11580330" cy="540691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68FA65F-0971-4186-BACB-5B173201EA29}"/>
                </a:ext>
              </a:extLst>
            </p:cNvPr>
            <p:cNvSpPr txBox="1"/>
            <p:nvPr/>
          </p:nvSpPr>
          <p:spPr>
            <a:xfrm>
              <a:off x="305835" y="1368964"/>
              <a:ext cx="3701597" cy="2606584"/>
            </a:xfrm>
            <a:prstGeom prst="rect">
              <a:avLst/>
            </a:prstGeom>
            <a:solidFill>
              <a:srgbClr val="F4F5F7">
                <a:lumMod val="75000"/>
                <a:alpha val="15000"/>
              </a:srgbClr>
            </a:solidFill>
            <a:ln w="12700">
              <a:solidFill>
                <a:srgbClr val="234465">
                  <a:lumMod val="75000"/>
                </a:srgb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VNet1--Sofia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(10.1.0.0/16)</a:t>
              </a: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F5CADDE-ACB3-4AD0-81B9-20E3FDD8CFC5}"/>
                </a:ext>
              </a:extLst>
            </p:cNvPr>
            <p:cNvGrpSpPr/>
            <p:nvPr/>
          </p:nvGrpSpPr>
          <p:grpSpPr>
            <a:xfrm>
              <a:off x="399460" y="2554084"/>
              <a:ext cx="3160939" cy="645329"/>
              <a:chOff x="6583680" y="779170"/>
              <a:chExt cx="3714716" cy="693166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CE686F3-ABD5-457A-A5D8-482EF78819C7}"/>
                  </a:ext>
                </a:extLst>
              </p:cNvPr>
              <p:cNvSpPr/>
              <p:nvPr/>
            </p:nvSpPr>
            <p:spPr>
              <a:xfrm>
                <a:off x="6583680" y="779170"/>
                <a:ext cx="3714716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9F614B-F788-40B6-9F11-7CAE09EAE1FF}"/>
                  </a:ext>
                </a:extLst>
              </p:cNvPr>
              <p:cNvSpPr txBox="1"/>
              <p:nvPr/>
            </p:nvSpPr>
            <p:spPr>
              <a:xfrm>
                <a:off x="6686373" y="909679"/>
                <a:ext cx="24753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Subnet 2: 10.1.2.0/24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CE298B-FCF3-4FD1-B8FA-5FC48BAFFE40}"/>
                </a:ext>
              </a:extLst>
            </p:cNvPr>
            <p:cNvSpPr txBox="1"/>
            <p:nvPr/>
          </p:nvSpPr>
          <p:spPr>
            <a:xfrm>
              <a:off x="8128575" y="1997056"/>
              <a:ext cx="3757590" cy="1355600"/>
            </a:xfrm>
            <a:prstGeom prst="rect">
              <a:avLst/>
            </a:prstGeom>
            <a:solidFill>
              <a:srgbClr val="F4F5F7">
                <a:lumMod val="75000"/>
                <a:alpha val="15000"/>
              </a:srgbClr>
            </a:solidFill>
            <a:ln w="12700">
              <a:solidFill>
                <a:srgbClr val="234465">
                  <a:lumMod val="75000"/>
                </a:srgb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VNet2--Paris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 (10.2.0.0/16)</a:t>
              </a: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D653F62-EA20-43F8-B7AC-37FE36860F30}"/>
                </a:ext>
              </a:extLst>
            </p:cNvPr>
            <p:cNvSpPr txBox="1"/>
            <p:nvPr/>
          </p:nvSpPr>
          <p:spPr>
            <a:xfrm>
              <a:off x="305835" y="4535641"/>
              <a:ext cx="3701597" cy="2064897"/>
            </a:xfrm>
            <a:prstGeom prst="rect">
              <a:avLst/>
            </a:prstGeom>
            <a:solidFill>
              <a:srgbClr val="F4F5F7">
                <a:lumMod val="75000"/>
                <a:alpha val="15000"/>
              </a:srgbClr>
            </a:solidFill>
            <a:ln w="12700">
              <a:solidFill>
                <a:srgbClr val="234465">
                  <a:lumMod val="75000"/>
                </a:srgb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VNet3--Tokyo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(10.3.0.0/16)</a:t>
              </a: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3EE21E-A9F1-4C65-8EF0-E7AB9CF356C1}"/>
                </a:ext>
              </a:extLst>
            </p:cNvPr>
            <p:cNvCxnSpPr>
              <a:cxnSpLocks/>
              <a:stCxn id="71" idx="3"/>
              <a:endCxn id="75" idx="1"/>
            </p:cNvCxnSpPr>
            <p:nvPr/>
          </p:nvCxnSpPr>
          <p:spPr>
            <a:xfrm>
              <a:off x="4007432" y="2672256"/>
              <a:ext cx="4121143" cy="260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DA8F484-7B9B-4966-9E31-2BE15308CEFD}"/>
                </a:ext>
              </a:extLst>
            </p:cNvPr>
            <p:cNvSpPr txBox="1"/>
            <p:nvPr/>
          </p:nvSpPr>
          <p:spPr>
            <a:xfrm>
              <a:off x="5669570" y="2011366"/>
              <a:ext cx="1235238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Peering</a:t>
              </a:r>
            </a:p>
          </p:txBody>
        </p:sp>
        <p:pic>
          <p:nvPicPr>
            <p:cNvPr id="79" name="Picture 2" descr="https://www.msclouditpropodcast.com/wp-content/uploads/2018/08/download.png">
              <a:extLst>
                <a:ext uri="{FF2B5EF4-FFF2-40B4-BE49-F238E27FC236}">
                  <a16:creationId xmlns:a16="http://schemas.microsoft.com/office/drawing/2014/main" id="{20806FF3-A5ED-4D98-9413-9EB54D0E1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250" y="3352656"/>
              <a:ext cx="1015435" cy="533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5260DF-8C20-4D42-80F9-D666A3D62CF0}"/>
                </a:ext>
              </a:extLst>
            </p:cNvPr>
            <p:cNvCxnSpPr>
              <a:cxnSpLocks/>
              <a:stCxn id="79" idx="2"/>
              <a:endCxn id="130" idx="0"/>
            </p:cNvCxnSpPr>
            <p:nvPr/>
          </p:nvCxnSpPr>
          <p:spPr>
            <a:xfrm>
              <a:off x="4277968" y="3885759"/>
              <a:ext cx="0" cy="1983692"/>
            </a:xfrm>
            <a:prstGeom prst="line">
              <a:avLst/>
            </a:prstGeom>
            <a:noFill/>
            <a:ln w="12700" cap="flat" cmpd="sng" algn="ctr">
              <a:solidFill>
                <a:srgbClr val="44A9F8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0B4DD61-F80E-4E95-BB7A-27607A914E96}"/>
                </a:ext>
              </a:extLst>
            </p:cNvPr>
            <p:cNvGrpSpPr/>
            <p:nvPr/>
          </p:nvGrpSpPr>
          <p:grpSpPr>
            <a:xfrm>
              <a:off x="4067413" y="4424432"/>
              <a:ext cx="388425" cy="922019"/>
              <a:chOff x="894690" y="4723208"/>
              <a:chExt cx="534330" cy="1133992"/>
            </a:xfrm>
          </p:grpSpPr>
          <p:sp>
            <p:nvSpPr>
              <p:cNvPr id="82" name="Cylinder 81">
                <a:extLst>
                  <a:ext uri="{FF2B5EF4-FFF2-40B4-BE49-F238E27FC236}">
                    <a16:creationId xmlns:a16="http://schemas.microsoft.com/office/drawing/2014/main" id="{7B945265-F5B5-4FB4-B46B-A2752C32E60A}"/>
                  </a:ext>
                </a:extLst>
              </p:cNvPr>
              <p:cNvSpPr/>
              <p:nvPr/>
            </p:nvSpPr>
            <p:spPr bwMode="auto">
              <a:xfrm>
                <a:off x="1034797" y="4762839"/>
                <a:ext cx="282937" cy="1018767"/>
              </a:xfrm>
              <a:prstGeom prst="can">
                <a:avLst/>
              </a:prstGeom>
              <a:solidFill>
                <a:srgbClr val="D1D5DD">
                  <a:alpha val="80000"/>
                </a:srgbClr>
              </a:solidFill>
              <a:ln w="19050" cap="flat" cmpd="sng" algn="ctr">
                <a:solidFill>
                  <a:srgbClr val="234465">
                    <a:lumMod val="75000"/>
                    <a:alpha val="8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F419B57-56F7-42E0-85D6-C7775384B3B4}"/>
                  </a:ext>
                </a:extLst>
              </p:cNvPr>
              <p:cNvSpPr txBox="1"/>
              <p:nvPr/>
            </p:nvSpPr>
            <p:spPr>
              <a:xfrm rot="16200000">
                <a:off x="594859" y="5023039"/>
                <a:ext cx="1133992" cy="53433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144000" tIns="108000" rIns="144000" bIns="108000" rtlCol="0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E">
                      <a:lumMod val="40000"/>
                      <a:lumOff val="60000"/>
                    </a:srgbClr>
                  </a:buClr>
                  <a:buSzPct val="7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IPSec VPN</a:t>
                </a:r>
              </a:p>
            </p:txBody>
          </p:sp>
        </p:grpSp>
        <p:pic>
          <p:nvPicPr>
            <p:cNvPr id="84" name="Picture 6" descr="Ð ÐµÐ·ÑÐ»ÑÐ°Ñ Ñ Ð¸Ð·Ð¾Ð±ÑÐ°Ð¶ÐµÐ½Ð¸Ðµ Ð·Ð° user pc icon">
              <a:extLst>
                <a:ext uri="{FF2B5EF4-FFF2-40B4-BE49-F238E27FC236}">
                  <a16:creationId xmlns:a16="http://schemas.microsoft.com/office/drawing/2014/main" id="{9501AB96-D135-4778-AE02-05E93A1D2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27460" y="4560630"/>
              <a:ext cx="819260" cy="724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2FD04B9-3C9F-4575-A044-31CBA72093F7}"/>
                </a:ext>
              </a:extLst>
            </p:cNvPr>
            <p:cNvSpPr txBox="1"/>
            <p:nvPr/>
          </p:nvSpPr>
          <p:spPr>
            <a:xfrm>
              <a:off x="3955814" y="2975578"/>
              <a:ext cx="1371236" cy="47535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4A9F8">
                      <a:lumMod val="75000"/>
                    </a:srgbClr>
                  </a:solidFill>
                  <a:effectLst/>
                  <a:uLnTx/>
                  <a:uFillTx/>
                </a:rPr>
                <a:t>VNGateway1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D8F7DDC-B1E3-4FF7-B0D9-76726C851185}"/>
                </a:ext>
              </a:extLst>
            </p:cNvPr>
            <p:cNvGrpSpPr/>
            <p:nvPr/>
          </p:nvGrpSpPr>
          <p:grpSpPr>
            <a:xfrm>
              <a:off x="404470" y="1833906"/>
              <a:ext cx="3165111" cy="618654"/>
              <a:chOff x="1767529" y="1890574"/>
              <a:chExt cx="3714716" cy="693166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EA0DBA1A-4B5F-49EF-9F6B-7208D6B83AC0}"/>
                  </a:ext>
                </a:extLst>
              </p:cNvPr>
              <p:cNvSpPr/>
              <p:nvPr/>
            </p:nvSpPr>
            <p:spPr>
              <a:xfrm>
                <a:off x="1767529" y="1890574"/>
                <a:ext cx="3714716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41A20D-B62D-4327-A51F-3A23B9C0DF7F}"/>
                  </a:ext>
                </a:extLst>
              </p:cNvPr>
              <p:cNvSpPr txBox="1"/>
              <p:nvPr/>
            </p:nvSpPr>
            <p:spPr>
              <a:xfrm>
                <a:off x="1832011" y="2061067"/>
                <a:ext cx="24753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Subnet 1: 10.1.1.0/24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6780E06-DE8D-417A-A41B-A72102A0A3A9}"/>
                </a:ext>
              </a:extLst>
            </p:cNvPr>
            <p:cNvGrpSpPr/>
            <p:nvPr/>
          </p:nvGrpSpPr>
          <p:grpSpPr>
            <a:xfrm>
              <a:off x="407216" y="5847008"/>
              <a:ext cx="2628293" cy="550617"/>
              <a:chOff x="1767529" y="3457989"/>
              <a:chExt cx="2576170" cy="693166"/>
            </a:xfrm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A32282C9-E732-49F5-8E3E-D391DFD067D3}"/>
                  </a:ext>
                </a:extLst>
              </p:cNvPr>
              <p:cNvSpPr/>
              <p:nvPr/>
            </p:nvSpPr>
            <p:spPr>
              <a:xfrm>
                <a:off x="1767529" y="3457989"/>
                <a:ext cx="2576170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D275346-105D-4E85-94C6-01BF4E840B81}"/>
                  </a:ext>
                </a:extLst>
              </p:cNvPr>
              <p:cNvSpPr txBox="1"/>
              <p:nvPr/>
            </p:nvSpPr>
            <p:spPr>
              <a:xfrm>
                <a:off x="1835621" y="3585797"/>
                <a:ext cx="2485057" cy="426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GW Subnet: 10.3.0.0/24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AFD9F12-9AEC-40E5-8302-4FDAFB2337F2}"/>
                </a:ext>
              </a:extLst>
            </p:cNvPr>
            <p:cNvGrpSpPr/>
            <p:nvPr/>
          </p:nvGrpSpPr>
          <p:grpSpPr>
            <a:xfrm>
              <a:off x="2622893" y="1865780"/>
              <a:ext cx="927310" cy="618349"/>
              <a:chOff x="-1065138" y="7291000"/>
              <a:chExt cx="1062142" cy="686001"/>
            </a:xfrm>
          </p:grpSpPr>
          <p:pic>
            <p:nvPicPr>
              <p:cNvPr id="111" name="Picture 8">
                <a:extLst>
                  <a:ext uri="{FF2B5EF4-FFF2-40B4-BE49-F238E27FC236}">
                    <a16:creationId xmlns:a16="http://schemas.microsoft.com/office/drawing/2014/main" id="{1EA91979-4252-4414-B724-376D2CDC3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7295" y="7291000"/>
                <a:ext cx="49039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9412100-B85A-4154-A54E-DF2F31E197C3}"/>
                  </a:ext>
                </a:extLst>
              </p:cNvPr>
              <p:cNvSpPr txBox="1"/>
              <p:nvPr/>
            </p:nvSpPr>
            <p:spPr>
              <a:xfrm>
                <a:off x="-1065138" y="7703842"/>
                <a:ext cx="1062142" cy="273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/>
                <a:r>
                  <a:rPr lang="en-US" sz="1000" dirty="0">
                    <a:solidFill>
                      <a:srgbClr val="005EB8"/>
                    </a:solidFill>
                    <a:latin typeface="Arial"/>
                  </a:rPr>
                  <a:t>Sofia-HQ</a:t>
                </a:r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F78C8A3-B0AE-4BA3-8055-7F94E136F08C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>
              <a:off x="4548505" y="3619207"/>
              <a:ext cx="3978955" cy="1303602"/>
            </a:xfrm>
            <a:prstGeom prst="line">
              <a:avLst/>
            </a:prstGeom>
            <a:noFill/>
            <a:ln w="12700" cap="flat" cmpd="sng" algn="ctr">
              <a:solidFill>
                <a:srgbClr val="44A9F8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A2EFDF5-AD77-418D-813B-91B712752C65}"/>
                </a:ext>
              </a:extLst>
            </p:cNvPr>
            <p:cNvGrpSpPr/>
            <p:nvPr/>
          </p:nvGrpSpPr>
          <p:grpSpPr>
            <a:xfrm rot="699774">
              <a:off x="6123205" y="4080778"/>
              <a:ext cx="918962" cy="365753"/>
              <a:chOff x="2163244" y="2316782"/>
              <a:chExt cx="1042819" cy="522857"/>
            </a:xfrm>
          </p:grpSpPr>
          <p:sp>
            <p:nvSpPr>
              <p:cNvPr id="115" name="Cylinder 114">
                <a:extLst>
                  <a:ext uri="{FF2B5EF4-FFF2-40B4-BE49-F238E27FC236}">
                    <a16:creationId xmlns:a16="http://schemas.microsoft.com/office/drawing/2014/main" id="{0D6825A3-11E9-4DDE-AB36-59B3385AD1A0}"/>
                  </a:ext>
                </a:extLst>
              </p:cNvPr>
              <p:cNvSpPr/>
              <p:nvPr/>
            </p:nvSpPr>
            <p:spPr bwMode="auto">
              <a:xfrm rot="16608431">
                <a:off x="2545292" y="2072304"/>
                <a:ext cx="278724" cy="1042819"/>
              </a:xfrm>
              <a:prstGeom prst="can">
                <a:avLst/>
              </a:prstGeom>
              <a:solidFill>
                <a:srgbClr val="D1D5DD">
                  <a:alpha val="80000"/>
                </a:srgbClr>
              </a:solidFill>
              <a:ln w="19050" cap="flat" cmpd="sng" algn="ctr">
                <a:solidFill>
                  <a:srgbClr val="234465">
                    <a:lumMod val="75000"/>
                    <a:alpha val="8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A971D3F-7D48-405B-8D90-E218BBF94693}"/>
                  </a:ext>
                </a:extLst>
              </p:cNvPr>
              <p:cNvSpPr txBox="1"/>
              <p:nvPr/>
            </p:nvSpPr>
            <p:spPr>
              <a:xfrm rot="445999">
                <a:off x="2211783" y="2316782"/>
                <a:ext cx="993998" cy="52285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144000" tIns="108000" rIns="144000" bIns="108000" rtlCol="0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E">
                      <a:lumMod val="40000"/>
                      <a:lumOff val="60000"/>
                    </a:srgbClr>
                  </a:buClr>
                  <a:buSzPct val="7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P2S VPN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79D46C7-3720-40EB-83F5-D7CCC9291D8A}"/>
                </a:ext>
              </a:extLst>
            </p:cNvPr>
            <p:cNvGrpSpPr/>
            <p:nvPr/>
          </p:nvGrpSpPr>
          <p:grpSpPr>
            <a:xfrm>
              <a:off x="2554769" y="2560652"/>
              <a:ext cx="927310" cy="633572"/>
              <a:chOff x="-1156109" y="7291000"/>
              <a:chExt cx="1062142" cy="702889"/>
            </a:xfrm>
          </p:grpSpPr>
          <p:pic>
            <p:nvPicPr>
              <p:cNvPr id="119" name="Picture 8">
                <a:extLst>
                  <a:ext uri="{FF2B5EF4-FFF2-40B4-BE49-F238E27FC236}">
                    <a16:creationId xmlns:a16="http://schemas.microsoft.com/office/drawing/2014/main" id="{791DA92B-DB78-4BB3-8A66-620CB36AB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7295" y="7291000"/>
                <a:ext cx="49039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0B5A933-42DA-4741-BFFA-96FE66BFD3DD}"/>
                  </a:ext>
                </a:extLst>
              </p:cNvPr>
              <p:cNvSpPr txBox="1"/>
              <p:nvPr/>
            </p:nvSpPr>
            <p:spPr>
              <a:xfrm>
                <a:off x="-1156109" y="7720730"/>
                <a:ext cx="1062142" cy="273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/>
                <a:r>
                  <a:rPr lang="en-US" sz="1000" dirty="0">
                    <a:solidFill>
                      <a:srgbClr val="005EB8"/>
                    </a:solidFill>
                    <a:latin typeface="Arial"/>
                  </a:rPr>
                  <a:t>Sofia-Branch</a:t>
                </a:r>
              </a:p>
            </p:txBody>
          </p:sp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DF2CA41F-86AF-4062-8F8F-231C38987229}"/>
                </a:ext>
              </a:extLst>
            </p:cNvPr>
            <p:cNvGrpSpPr/>
            <p:nvPr/>
          </p:nvGrpSpPr>
          <p:grpSpPr>
            <a:xfrm>
              <a:off x="420740" y="5076637"/>
              <a:ext cx="3158783" cy="618654"/>
              <a:chOff x="420740" y="5076637"/>
              <a:chExt cx="3158783" cy="618654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EF04714-5E29-451B-AC6F-548CA208951E}"/>
                  </a:ext>
                </a:extLst>
              </p:cNvPr>
              <p:cNvSpPr/>
              <p:nvPr/>
            </p:nvSpPr>
            <p:spPr>
              <a:xfrm>
                <a:off x="422894" y="5076637"/>
                <a:ext cx="3156629" cy="618654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39DDC3-3019-41A2-A40C-D4AC8FAB2B19}"/>
                  </a:ext>
                </a:extLst>
              </p:cNvPr>
              <p:cNvSpPr txBox="1"/>
              <p:nvPr/>
            </p:nvSpPr>
            <p:spPr>
              <a:xfrm>
                <a:off x="420740" y="5191273"/>
                <a:ext cx="21091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Subnet 1: 10.3.1.0/24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F6151D0-2CF2-4812-8376-1ECDFE88FB2E}"/>
                </a:ext>
              </a:extLst>
            </p:cNvPr>
            <p:cNvGrpSpPr/>
            <p:nvPr/>
          </p:nvGrpSpPr>
          <p:grpSpPr>
            <a:xfrm>
              <a:off x="404470" y="3311455"/>
              <a:ext cx="2625974" cy="550617"/>
              <a:chOff x="1767529" y="3457989"/>
              <a:chExt cx="2576170" cy="693166"/>
            </a:xfrm>
          </p:grpSpPr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C759ED7E-414B-4611-9DE8-A28ED3A7EB4B}"/>
                  </a:ext>
                </a:extLst>
              </p:cNvPr>
              <p:cNvSpPr/>
              <p:nvPr/>
            </p:nvSpPr>
            <p:spPr>
              <a:xfrm>
                <a:off x="1767529" y="3457989"/>
                <a:ext cx="2576170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82CBF01-1920-4161-8A7E-E542D99112A2}"/>
                  </a:ext>
                </a:extLst>
              </p:cNvPr>
              <p:cNvSpPr txBox="1"/>
              <p:nvPr/>
            </p:nvSpPr>
            <p:spPr>
              <a:xfrm>
                <a:off x="1835621" y="3585797"/>
                <a:ext cx="24850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GW Subnet: 10.1.0.0/24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D5FE666-95DD-4195-8453-B8983723B429}"/>
                </a:ext>
              </a:extLst>
            </p:cNvPr>
            <p:cNvGrpSpPr/>
            <p:nvPr/>
          </p:nvGrpSpPr>
          <p:grpSpPr>
            <a:xfrm>
              <a:off x="2746110" y="5092144"/>
              <a:ext cx="930984" cy="603147"/>
              <a:chOff x="-962639" y="7291000"/>
              <a:chExt cx="1062142" cy="669135"/>
            </a:xfrm>
          </p:grpSpPr>
          <p:pic>
            <p:nvPicPr>
              <p:cNvPr id="122" name="Picture 8">
                <a:extLst>
                  <a:ext uri="{FF2B5EF4-FFF2-40B4-BE49-F238E27FC236}">
                    <a16:creationId xmlns:a16="http://schemas.microsoft.com/office/drawing/2014/main" id="{271802E7-5857-49B2-AB6C-241303324F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7295" y="7291000"/>
                <a:ext cx="49039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67C4D1B-5B81-44EE-908D-B06D2CB3C518}"/>
                  </a:ext>
                </a:extLst>
              </p:cNvPr>
              <p:cNvSpPr txBox="1"/>
              <p:nvPr/>
            </p:nvSpPr>
            <p:spPr>
              <a:xfrm>
                <a:off x="-962639" y="7686976"/>
                <a:ext cx="1062142" cy="273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/>
                <a:r>
                  <a:rPr lang="en-US" sz="1000" dirty="0">
                    <a:solidFill>
                      <a:srgbClr val="005EB8"/>
                    </a:solidFill>
                    <a:latin typeface="Arial"/>
                  </a:rPr>
                  <a:t>Tokyo</a:t>
                </a:r>
              </a:p>
            </p:txBody>
          </p:sp>
        </p:grpSp>
        <p:pic>
          <p:nvPicPr>
            <p:cNvPr id="130" name="Picture 2" descr="https://www.msclouditpropodcast.com/wp-content/uploads/2018/08/download.png">
              <a:extLst>
                <a:ext uri="{FF2B5EF4-FFF2-40B4-BE49-F238E27FC236}">
                  <a16:creationId xmlns:a16="http://schemas.microsoft.com/office/drawing/2014/main" id="{C2EC34AE-C0D9-4313-B918-6CF1D1E0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250" y="5869451"/>
              <a:ext cx="1015435" cy="533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100D43D-E10C-430B-934C-9419AB6C4A8A}"/>
                </a:ext>
              </a:extLst>
            </p:cNvPr>
            <p:cNvGrpSpPr/>
            <p:nvPr/>
          </p:nvGrpSpPr>
          <p:grpSpPr>
            <a:xfrm>
              <a:off x="8261679" y="2468068"/>
              <a:ext cx="3165111" cy="618654"/>
              <a:chOff x="1767529" y="1890574"/>
              <a:chExt cx="3714716" cy="693166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E6093EF1-A6E8-4DB4-98AC-978C4578ECE0}"/>
                  </a:ext>
                </a:extLst>
              </p:cNvPr>
              <p:cNvSpPr/>
              <p:nvPr/>
            </p:nvSpPr>
            <p:spPr>
              <a:xfrm>
                <a:off x="1767529" y="1890574"/>
                <a:ext cx="3714716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0AEF9A3-8266-42F2-88D8-B1BB728EB956}"/>
                  </a:ext>
                </a:extLst>
              </p:cNvPr>
              <p:cNvSpPr txBox="1"/>
              <p:nvPr/>
            </p:nvSpPr>
            <p:spPr>
              <a:xfrm>
                <a:off x="1832011" y="2061067"/>
                <a:ext cx="2475364" cy="37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Subnet 1: 10.2.1.0/24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790F7C9-9221-4FCF-968E-ACCAF5AE3F6F}"/>
                </a:ext>
              </a:extLst>
            </p:cNvPr>
            <p:cNvGrpSpPr/>
            <p:nvPr/>
          </p:nvGrpSpPr>
          <p:grpSpPr>
            <a:xfrm>
              <a:off x="10632584" y="2484129"/>
              <a:ext cx="927310" cy="627622"/>
              <a:chOff x="-902706" y="7291000"/>
              <a:chExt cx="1062142" cy="696289"/>
            </a:xfrm>
          </p:grpSpPr>
          <p:pic>
            <p:nvPicPr>
              <p:cNvPr id="138" name="Picture 8">
                <a:extLst>
                  <a:ext uri="{FF2B5EF4-FFF2-40B4-BE49-F238E27FC236}">
                    <a16:creationId xmlns:a16="http://schemas.microsoft.com/office/drawing/2014/main" id="{846EAFD1-A991-4A4F-834B-1A7CBFBB72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7295" y="7291000"/>
                <a:ext cx="49039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B4FDE0D-A864-4C01-B932-7B2D07422E24}"/>
                  </a:ext>
                </a:extLst>
              </p:cNvPr>
              <p:cNvSpPr txBox="1"/>
              <p:nvPr/>
            </p:nvSpPr>
            <p:spPr>
              <a:xfrm>
                <a:off x="-902706" y="7714130"/>
                <a:ext cx="1062142" cy="273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/>
                <a:r>
                  <a:rPr lang="en-US" sz="1000" dirty="0">
                    <a:solidFill>
                      <a:srgbClr val="005EB8"/>
                    </a:solidFill>
                    <a:latin typeface="Arial"/>
                  </a:rPr>
                  <a:t>Paris</a:t>
                </a: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F68C679-C968-42D5-825D-77DD224BD866}"/>
                </a:ext>
              </a:extLst>
            </p:cNvPr>
            <p:cNvSpPr txBox="1"/>
            <p:nvPr/>
          </p:nvSpPr>
          <p:spPr>
            <a:xfrm>
              <a:off x="4034780" y="6300519"/>
              <a:ext cx="1382458" cy="47535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4A9F8">
                      <a:lumMod val="75000"/>
                    </a:srgbClr>
                  </a:solidFill>
                  <a:effectLst/>
                  <a:uLnTx/>
                  <a:uFillTx/>
                </a:rPr>
                <a:t>VNGateway2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426666"/>
      </p:ext>
    </p:extLst>
  </p:cSld>
  <p:clrMapOvr>
    <a:masterClrMapping/>
  </p:clrMapOvr>
  <p:transition spd="slow" advClick="0" advTm="5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EF83EF-84F1-47B8-85D9-7FDBE5DC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E2665-73F4-4F2D-A1F7-FBC8E369DB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CAFA01F-76A7-4098-A890-2FB090217669}"/>
              </a:ext>
            </a:extLst>
          </p:cNvPr>
          <p:cNvSpPr txBox="1">
            <a:spLocks/>
          </p:cNvSpPr>
          <p:nvPr/>
        </p:nvSpPr>
        <p:spPr>
          <a:xfrm>
            <a:off x="92528" y="1195912"/>
            <a:ext cx="11714390" cy="542804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the </a:t>
            </a:r>
            <a:r>
              <a:rPr lang="en-US" sz="2400" u="sng" dirty="0"/>
              <a:t>VNets</a:t>
            </a:r>
            <a:r>
              <a:rPr lang="en-US" sz="2400" dirty="0"/>
              <a:t>, </a:t>
            </a:r>
            <a:r>
              <a:rPr lang="en-US" sz="2400" u="sng" dirty="0"/>
              <a:t>subnets</a:t>
            </a:r>
            <a:r>
              <a:rPr lang="en-US" sz="2400" dirty="0"/>
              <a:t> and </a:t>
            </a:r>
            <a:r>
              <a:rPr lang="en-US" sz="2400" u="sng" dirty="0"/>
              <a:t>gateways</a:t>
            </a:r>
            <a:r>
              <a:rPr lang="en-US" sz="2400" dirty="0"/>
              <a:t> and attach the respective VMs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u="sng" dirty="0"/>
              <a:t>private DNS zone</a:t>
            </a:r>
            <a:r>
              <a:rPr lang="en-US" sz="2400" dirty="0"/>
              <a:t> and link it with all </a:t>
            </a:r>
            <a:r>
              <a:rPr lang="en-US" sz="2400" dirty="0" err="1"/>
              <a:t>VNets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u="sng" dirty="0"/>
              <a:t>peering</a:t>
            </a:r>
            <a:r>
              <a:rPr lang="en-US" sz="2400" dirty="0"/>
              <a:t> between </a:t>
            </a:r>
            <a:r>
              <a:rPr lang="en-US" sz="2400" b="1" dirty="0"/>
              <a:t>VNet1--Sofia</a:t>
            </a:r>
            <a:r>
              <a:rPr lang="en-US" sz="2400" dirty="0"/>
              <a:t> and </a:t>
            </a:r>
            <a:r>
              <a:rPr lang="en-US" sz="2400" b="1" dirty="0"/>
              <a:t>VNet2--Paris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u="sng" dirty="0"/>
              <a:t>NSG</a:t>
            </a:r>
            <a:r>
              <a:rPr lang="en-US" sz="2400" dirty="0"/>
              <a:t> for </a:t>
            </a:r>
            <a:r>
              <a:rPr lang="en-US" sz="2400" b="1" dirty="0"/>
              <a:t>VNet2-Paris</a:t>
            </a:r>
            <a:r>
              <a:rPr lang="en-US" sz="2400" dirty="0"/>
              <a:t> to deny incoming ICMP (ping). After the test, update it with </a:t>
            </a:r>
            <a:br>
              <a:rPr lang="en-US" sz="2400" dirty="0"/>
            </a:br>
            <a:r>
              <a:rPr lang="en-US" sz="2400" dirty="0"/>
              <a:t>“allow” statement for incoming ICMP with higher priority 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the </a:t>
            </a:r>
            <a:r>
              <a:rPr lang="en-US" sz="2400" u="sng" dirty="0"/>
              <a:t>VNet-to-VNet VPN</a:t>
            </a:r>
            <a:r>
              <a:rPr lang="en-US" sz="2400" dirty="0"/>
              <a:t> between </a:t>
            </a:r>
            <a:r>
              <a:rPr lang="en-US" sz="2400" b="1" dirty="0"/>
              <a:t>VNet1--Sofia</a:t>
            </a:r>
            <a:r>
              <a:rPr lang="en-US" sz="2400" dirty="0"/>
              <a:t> and </a:t>
            </a:r>
            <a:r>
              <a:rPr lang="en-US" sz="2400" b="1" dirty="0"/>
              <a:t>VNet3--Tokyo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Allow </a:t>
            </a:r>
            <a:r>
              <a:rPr lang="en-US" sz="2400" b="1" dirty="0"/>
              <a:t>VNGateway1</a:t>
            </a:r>
            <a:r>
              <a:rPr lang="en-US" sz="2400" dirty="0"/>
              <a:t> to make the connection between </a:t>
            </a:r>
            <a:r>
              <a:rPr lang="en-US" sz="2400" b="1" dirty="0"/>
              <a:t>VNet2--Paris</a:t>
            </a:r>
            <a:r>
              <a:rPr lang="en-US" sz="2400" dirty="0"/>
              <a:t> and </a:t>
            </a:r>
            <a:r>
              <a:rPr lang="en-US" sz="2400" b="1" dirty="0"/>
              <a:t>VNet3--Tokyo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u="sng" dirty="0"/>
              <a:t>point-to-site VPN</a:t>
            </a:r>
            <a:r>
              <a:rPr lang="en-US" sz="2400" dirty="0"/>
              <a:t>  from a local machine to </a:t>
            </a:r>
            <a:r>
              <a:rPr lang="en-US" sz="2400" b="1" dirty="0"/>
              <a:t>VNet1--Sofia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Change the default </a:t>
            </a:r>
            <a:r>
              <a:rPr lang="en-US" sz="2400" u="sng" dirty="0"/>
              <a:t>routing path</a:t>
            </a:r>
            <a:r>
              <a:rPr lang="en-US" sz="2400" dirty="0"/>
              <a:t> between </a:t>
            </a:r>
            <a:r>
              <a:rPr lang="en-US" sz="2400" b="1" dirty="0"/>
              <a:t>Sofia-Branch</a:t>
            </a:r>
            <a:r>
              <a:rPr lang="en-US" sz="2400" dirty="0"/>
              <a:t> and </a:t>
            </a:r>
            <a:r>
              <a:rPr lang="en-US" sz="2400" b="1" dirty="0"/>
              <a:t>Paris</a:t>
            </a:r>
            <a:r>
              <a:rPr lang="en-US" sz="2400" dirty="0"/>
              <a:t>. Now all the traffic </a:t>
            </a:r>
            <a:br>
              <a:rPr lang="en-US" sz="2400" dirty="0"/>
            </a:br>
            <a:r>
              <a:rPr lang="en-US" sz="2400" dirty="0"/>
              <a:t>should go via </a:t>
            </a:r>
            <a:r>
              <a:rPr lang="en-US" sz="2400" b="1" dirty="0"/>
              <a:t>Sofia-HQ</a:t>
            </a:r>
          </a:p>
        </p:txBody>
      </p:sp>
    </p:spTree>
    <p:extLst>
      <p:ext uri="{BB962C8B-B14F-4D97-AF65-F5344CB8AC3E}">
        <p14:creationId xmlns:p14="http://schemas.microsoft.com/office/powerpoint/2010/main" val="2417717793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6" y="1258879"/>
            <a:ext cx="9195654" cy="4773612"/>
            <a:chOff x="472012" y="1456430"/>
            <a:chExt cx="4068206" cy="4477042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456430"/>
              <a:ext cx="4068206" cy="4477042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Introduction to Azure networking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Inter-site connectivity options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DNS hosting in Azure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Virtual network traffic routing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998614" y="1882629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86060" y="3499882"/>
            <a:ext cx="2609174" cy="28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82C11F-10FF-4903-A140-F76160AA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41946-6204-45C2-8B7B-D61A9888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12" y="1255155"/>
            <a:ext cx="2540246" cy="5421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616D4-B59B-4005-94E7-288C66C9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5154"/>
            <a:ext cx="3403132" cy="542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91080"/>
      </p:ext>
    </p:extLst>
  </p:cSld>
  <p:clrMapOvr>
    <a:masterClrMapping/>
  </p:clrMapOvr>
  <p:transition spd="slow" advClick="0" advTm="500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1942" y="1179586"/>
            <a:ext cx="8693332" cy="54885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/>
            <a:r>
              <a:rPr lang="en-US" sz="2999" noProof="1">
                <a:hlinkClick r:id="rId3"/>
              </a:rPr>
              <a:t>softuni.bg</a:t>
            </a:r>
            <a:r>
              <a:rPr lang="en-US" sz="2999" noProof="1"/>
              <a:t>, </a:t>
            </a:r>
            <a:r>
              <a:rPr lang="en-US" sz="2799" dirty="0">
                <a:hlinkClick r:id="rId4"/>
              </a:rPr>
              <a:t>about.softuni.bg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/>
            <a:r>
              <a:rPr lang="en-US" sz="2999" noProof="1">
                <a:hlinkClick r:id="rId5"/>
              </a:rPr>
              <a:t>softuni.foundation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lvl="1"/>
            <a:r>
              <a:rPr lang="en-US" sz="2999" noProof="1">
                <a:hlinkClick r:id="rId6"/>
              </a:rPr>
              <a:t>facebook.com/SoftwareUniversity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lvl="1"/>
            <a:r>
              <a:rPr lang="en-US" sz="2999" dirty="0">
                <a:hlinkClick r:id="rId7"/>
              </a:rPr>
              <a:t>forum.softuni.bg</a:t>
            </a:r>
            <a:endParaRPr lang="en-US" sz="2999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86429-7625-40EB-8617-C09223E4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networks in Azure (VNets)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855B5D-3E64-4E22-9DF0-EFC61FE50D3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79957"/>
            <a:ext cx="11801455" cy="2526372"/>
          </a:xfrm>
        </p:spPr>
        <p:txBody>
          <a:bodyPr>
            <a:normAutofit/>
          </a:bodyPr>
          <a:lstStyle/>
          <a:p>
            <a:r>
              <a:rPr lang="en-US" dirty="0"/>
              <a:t>VNets are logical representation of your own network, they let </a:t>
            </a:r>
            <a:br>
              <a:rPr lang="en-US" dirty="0"/>
            </a:br>
            <a:r>
              <a:rPr lang="en-US" dirty="0"/>
              <a:t>you create your own private space in Azure</a:t>
            </a:r>
          </a:p>
          <a:p>
            <a:r>
              <a:rPr lang="en-US" dirty="0"/>
              <a:t>The traffic between virtual machines in a VNet uses the </a:t>
            </a:r>
            <a:br>
              <a:rPr lang="en-US" dirty="0"/>
            </a:br>
            <a:r>
              <a:rPr lang="en-US" dirty="0"/>
              <a:t>Microsoft backbone infrastructure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1A35-63B7-4342-8AF0-A42E81402B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164BB-89DB-4A88-9712-6F2F9C0B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826" y="3964560"/>
            <a:ext cx="3780611" cy="247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70532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DD073-F7FC-4772-A197-30C4B96A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virtual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869E-90D8-48B4-AC56-79451B9B9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E5645-D13B-4D1A-AF04-8F830942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21" y="1623361"/>
            <a:ext cx="8395958" cy="450249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5924592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DD073-F7FC-4772-A197-30C4B96A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869E-90D8-48B4-AC56-79451B9B9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B86D7E-AD27-4C2B-B1C2-0E14449C4F20}"/>
              </a:ext>
            </a:extLst>
          </p:cNvPr>
          <p:cNvSpPr txBox="1">
            <a:spLocks/>
          </p:cNvSpPr>
          <p:nvPr/>
        </p:nvSpPr>
        <p:spPr>
          <a:xfrm>
            <a:off x="190405" y="1279956"/>
            <a:ext cx="11801455" cy="2476796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/>
            <a:r>
              <a:rPr lang="en-US" sz="3400" dirty="0"/>
              <a:t>A virtual network can be segmented into one or more subnets</a:t>
            </a:r>
          </a:p>
          <a:p>
            <a:pPr marL="341313" indent="-341313"/>
            <a:r>
              <a:rPr lang="en-US" sz="3400" dirty="0"/>
              <a:t>Subnets provide logical divisions within your network</a:t>
            </a:r>
          </a:p>
          <a:p>
            <a:pPr marL="341313" indent="-341313"/>
            <a:r>
              <a:rPr lang="en-US" sz="3400" dirty="0"/>
              <a:t>Benefits of subnetting a virtual network include security and performance</a:t>
            </a:r>
          </a:p>
          <a:p>
            <a:pPr marL="341313" indent="-341313"/>
            <a:r>
              <a:rPr lang="en-US" sz="3400" dirty="0"/>
              <a:t>Each subnet must have a unique address range - cannot overlap with other </a:t>
            </a:r>
            <a:br>
              <a:rPr lang="en-US" sz="3400" dirty="0"/>
            </a:br>
            <a:r>
              <a:rPr lang="en-US" sz="3400" dirty="0"/>
              <a:t>subnets in the virtual network in the subscription</a:t>
            </a:r>
          </a:p>
        </p:txBody>
      </p:sp>
      <p:pic>
        <p:nvPicPr>
          <p:cNvPr id="9" name="Picture 8" descr="The Create virtual network page of the Azure portal is shown. The Address space, 10.1.0.0/16, is highlighted. Connected to the address space are two subnets. Subnet 1 has an address of 10.1.0.0/17. Subnet 2 has an address of 10.1.128.0/17. ">
            <a:extLst>
              <a:ext uri="{FF2B5EF4-FFF2-40B4-BE49-F238E27FC236}">
                <a16:creationId xmlns:a16="http://schemas.microsoft.com/office/drawing/2014/main" id="{113520A3-C143-42FA-AC46-125F2DCE6D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06" y="4053304"/>
            <a:ext cx="8383732" cy="2425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1919007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DD073-F7FC-4772-A197-30C4B96A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869E-90D8-48B4-AC56-79451B9B9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B86D7E-AD27-4C2B-B1C2-0E14449C4F20}"/>
              </a:ext>
            </a:extLst>
          </p:cNvPr>
          <p:cNvSpPr txBox="1">
            <a:spLocks/>
          </p:cNvSpPr>
          <p:nvPr/>
        </p:nvSpPr>
        <p:spPr>
          <a:xfrm>
            <a:off x="190405" y="1279956"/>
            <a:ext cx="11801455" cy="5269572"/>
          </a:xfrm>
          <a:prstGeom prst="rect">
            <a:avLst/>
          </a:prstGeom>
        </p:spPr>
        <p:txBody>
          <a:bodyPr vert="horz" lIns="108000" tIns="36000" rIns="108000" bIns="36000" rtlCol="0">
            <a:normAutofit fontScale="700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/>
            <a:r>
              <a:rPr lang="en-US" dirty="0"/>
              <a:t>There are two types of IP addresses you can use in Azure:</a:t>
            </a:r>
          </a:p>
          <a:p>
            <a:pPr marL="798513" lvl="2" indent="-266700"/>
            <a:r>
              <a:rPr lang="en-US" b="1" dirty="0"/>
              <a:t>Public IP addresses</a:t>
            </a:r>
            <a:r>
              <a:rPr lang="en-US" dirty="0"/>
              <a:t>: Used for communication with the Internet, including Azure public-facing </a:t>
            </a:r>
            <a:br>
              <a:rPr lang="en-US" dirty="0"/>
            </a:br>
            <a:r>
              <a:rPr lang="en-US" dirty="0"/>
              <a:t>services</a:t>
            </a:r>
            <a:endParaRPr lang="en-US" b="1" dirty="0"/>
          </a:p>
          <a:p>
            <a:pPr marL="798513" lvl="2" indent="-266700"/>
            <a:r>
              <a:rPr lang="en-US" b="1" dirty="0"/>
              <a:t>Private IP addresses</a:t>
            </a:r>
            <a:r>
              <a:rPr lang="en-US" dirty="0"/>
              <a:t>: Used for communication within an Azure virtual network (VNet), and your </a:t>
            </a:r>
            <a:br>
              <a:rPr lang="en-US" dirty="0"/>
            </a:br>
            <a:r>
              <a:rPr lang="en-US" dirty="0"/>
              <a:t>on-premises  network (if you use VPN gateway or ExpressRoute)</a:t>
            </a:r>
          </a:p>
          <a:p>
            <a:pPr marL="341313" indent="-341313"/>
            <a:r>
              <a:rPr lang="en-US" dirty="0"/>
              <a:t>Remember the private IP address ranges?</a:t>
            </a:r>
          </a:p>
          <a:p>
            <a:pPr marL="341313" indent="-341313"/>
            <a:r>
              <a:rPr lang="en-US" dirty="0"/>
              <a:t>For the private addresses, Azure reserves the first four in each subnet address range</a:t>
            </a:r>
          </a:p>
          <a:p>
            <a:pPr marL="341313" indent="-341313"/>
            <a:r>
              <a:rPr lang="en-US" dirty="0"/>
              <a:t>Allocation methods (for both public and private IP addresses)</a:t>
            </a:r>
          </a:p>
          <a:p>
            <a:pPr marL="798513" lvl="2" indent="-266700"/>
            <a:r>
              <a:rPr lang="en-US" sz="3000" b="1" dirty="0"/>
              <a:t>Dynamic</a:t>
            </a:r>
          </a:p>
          <a:p>
            <a:pPr marL="798513" lvl="2" indent="-266700"/>
            <a:r>
              <a:rPr lang="en-US" sz="3000" b="1" dirty="0"/>
              <a:t>Static</a:t>
            </a:r>
          </a:p>
          <a:p>
            <a:pPr marL="341313" indent="-341313"/>
            <a:r>
              <a:rPr lang="en-US" dirty="0"/>
              <a:t>Even the selected allocation method is “static”, you should avoid assigning IP addresses </a:t>
            </a:r>
            <a:br>
              <a:rPr lang="en-US" dirty="0"/>
            </a:br>
            <a:r>
              <a:rPr lang="en-US" dirty="0"/>
              <a:t>within the virtual machine's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396575124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DD073-F7FC-4772-A197-30C4B96A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Groups (NSG)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869E-90D8-48B4-AC56-79451B9B9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B86D7E-AD27-4C2B-B1C2-0E14449C4F20}"/>
              </a:ext>
            </a:extLst>
          </p:cNvPr>
          <p:cNvSpPr txBox="1">
            <a:spLocks/>
          </p:cNvSpPr>
          <p:nvPr/>
        </p:nvSpPr>
        <p:spPr>
          <a:xfrm>
            <a:off x="190405" y="1241397"/>
            <a:ext cx="11801455" cy="236662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77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/>
            <a:r>
              <a:rPr lang="en-US" dirty="0"/>
              <a:t>You can limit network traffic to resources in a virtual network</a:t>
            </a:r>
            <a:endParaRPr lang="bs-Latn-BA" dirty="0"/>
          </a:p>
          <a:p>
            <a:pPr marL="341313" indent="-341313"/>
            <a:r>
              <a:rPr lang="en-US" dirty="0"/>
              <a:t>An NSG contains a list of security rules that allow or deny inbound or outbound </a:t>
            </a:r>
            <a:br>
              <a:rPr lang="en-US" dirty="0"/>
            </a:br>
            <a:r>
              <a:rPr lang="en-US" dirty="0"/>
              <a:t>network traffic </a:t>
            </a:r>
          </a:p>
          <a:p>
            <a:pPr marL="341313" indent="-341313"/>
            <a:r>
              <a:rPr lang="en-US" dirty="0"/>
              <a:t>An NSG can be associated to a subnet or a network interface</a:t>
            </a:r>
          </a:p>
          <a:p>
            <a:pPr marL="341313" indent="-341313"/>
            <a:r>
              <a:rPr lang="en-US" dirty="0"/>
              <a:t>Similar to Access Control Lists discussed before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2E94-9A49-4D46-A1FB-B28585FF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618" y="3608025"/>
            <a:ext cx="4225027" cy="3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0291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aruba_title-library_16x9">
  <a:themeElements>
    <a:clrScheme name="Aruba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FF8300"/>
      </a:accent1>
      <a:accent2>
        <a:srgbClr val="004876"/>
      </a:accent2>
      <a:accent3>
        <a:srgbClr val="9FD4C9"/>
      </a:accent3>
      <a:accent4>
        <a:srgbClr val="646569"/>
      </a:accent4>
      <a:accent5>
        <a:srgbClr val="D5D654"/>
      </a:accent5>
      <a:accent6>
        <a:srgbClr val="008375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Aruba_16x9_Master-Template_011516" id="{98F542C7-6BD9-C440-BB04-DFFACAD10EEE}" vid="{5FA0B7F9-07F1-6042-A5FD-7637741C5961}"/>
    </a:ext>
  </a:extLst>
</a:theme>
</file>

<file path=ppt/theme/theme3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25611</TotalTime>
  <Words>1764</Words>
  <Application>Microsoft Office PowerPoint</Application>
  <PresentationFormat>Widescreen</PresentationFormat>
  <Paragraphs>304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1_SoftUni3_1</vt:lpstr>
      <vt:lpstr>aruba_title-library_16x9</vt:lpstr>
      <vt:lpstr>2_SoftUni3_1</vt:lpstr>
      <vt:lpstr>Cloud networking with Microsoft Azure</vt:lpstr>
      <vt:lpstr>Table of Contents</vt:lpstr>
      <vt:lpstr>PowerPoint Presentation</vt:lpstr>
      <vt:lpstr>Azure networking components</vt:lpstr>
      <vt:lpstr>Virtual networks in Azure (VNets)</vt:lpstr>
      <vt:lpstr>Creating a virtual network</vt:lpstr>
      <vt:lpstr>Subnets</vt:lpstr>
      <vt:lpstr>IP addressing</vt:lpstr>
      <vt:lpstr>Network Security Groups (NSG)</vt:lpstr>
      <vt:lpstr>NSG rules</vt:lpstr>
      <vt:lpstr>NSG effective rules</vt:lpstr>
      <vt:lpstr>PowerPoint Presentation</vt:lpstr>
      <vt:lpstr>Virtual network peering</vt:lpstr>
      <vt:lpstr>VPN gateway</vt:lpstr>
      <vt:lpstr>Site-to-Site (IPsec/IKE VPN tunnel)</vt:lpstr>
      <vt:lpstr>Multi-Site (IPsec/IKE VPN tunnel)</vt:lpstr>
      <vt:lpstr>Point-to-Site (VPN over IKEv2 or SSTP)</vt:lpstr>
      <vt:lpstr>VNet-to-VNet connections (IPsec/IKE VPN tunnel)</vt:lpstr>
      <vt:lpstr>ExpressRoute</vt:lpstr>
      <vt:lpstr>PowerPoint Presentation</vt:lpstr>
      <vt:lpstr>Remembering how DNS works</vt:lpstr>
      <vt:lpstr>Azure DNS zones</vt:lpstr>
      <vt:lpstr>DNS delegation</vt:lpstr>
      <vt:lpstr>DNS record sets</vt:lpstr>
      <vt:lpstr>Private DNS zones</vt:lpstr>
      <vt:lpstr>PowerPoint Presentation</vt:lpstr>
      <vt:lpstr>System routes</vt:lpstr>
      <vt:lpstr>User-defined routes (UDR)</vt:lpstr>
      <vt:lpstr>Routing example</vt:lpstr>
      <vt:lpstr>Creating a route table</vt:lpstr>
      <vt:lpstr>Creating a custom route</vt:lpstr>
      <vt:lpstr>Associate the route table</vt:lpstr>
      <vt:lpstr>How Azure selects a route</vt:lpstr>
      <vt:lpstr>How Azure selects a route (2)</vt:lpstr>
      <vt:lpstr>PowerPoint Presentation</vt:lpstr>
      <vt:lpstr>Demonstration topology</vt:lpstr>
      <vt:lpstr>Demonstration topology (no animations)</vt:lpstr>
      <vt:lpstr>Demonstration details</vt:lpstr>
      <vt:lpstr>Summary</vt:lpstr>
      <vt:lpstr>PowerPoint Presentation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1145</cp:revision>
  <dcterms:created xsi:type="dcterms:W3CDTF">2018-05-23T13:08:44Z</dcterms:created>
  <dcterms:modified xsi:type="dcterms:W3CDTF">2022-08-23T08:50:44Z</dcterms:modified>
</cp:coreProperties>
</file>